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6256000" cy="9144000"/>
  <p:notesSz cx="16256000" cy="914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BF6EE"/>
                </a:solidFill>
                <a:latin typeface="DIN 2014"/>
                <a:cs typeface="DIN 201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DIN 2014"/>
                <a:cs typeface="DIN 201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BF6EE"/>
                </a:solidFill>
                <a:latin typeface="DIN 2014"/>
                <a:cs typeface="DIN 201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1137900" y="1949450"/>
            <a:ext cx="4527550" cy="5107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13D48"/>
                </a:solidFill>
                <a:latin typeface="DIN 2014"/>
                <a:cs typeface="DIN 2014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BF6EE"/>
                </a:solidFill>
                <a:latin typeface="DIN 2014"/>
                <a:cs typeface="DIN 201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87" y="508000"/>
            <a:ext cx="4292612" cy="81280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95631" y="3552555"/>
            <a:ext cx="78016" cy="11248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06767" y="3553967"/>
            <a:ext cx="82042" cy="11107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21801" y="3552555"/>
            <a:ext cx="78016" cy="11248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22881" y="3554018"/>
            <a:ext cx="187459" cy="109631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3838973" y="3554018"/>
            <a:ext cx="22225" cy="109855"/>
          </a:xfrm>
          <a:custGeom>
            <a:avLst/>
            <a:gdLst/>
            <a:ahLst/>
            <a:cxnLst/>
            <a:rect l="l" t="t" r="r" b="b"/>
            <a:pathLst>
              <a:path w="22225" h="109854">
                <a:moveTo>
                  <a:pt x="21666" y="0"/>
                </a:moveTo>
                <a:lnTo>
                  <a:pt x="0" y="0"/>
                </a:lnTo>
                <a:lnTo>
                  <a:pt x="0" y="109626"/>
                </a:lnTo>
                <a:lnTo>
                  <a:pt x="21666" y="109626"/>
                </a:lnTo>
                <a:lnTo>
                  <a:pt x="21666" y="0"/>
                </a:lnTo>
                <a:close/>
              </a:path>
            </a:pathLst>
          </a:custGeom>
          <a:solidFill>
            <a:srgbClr val="FBF6E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900289" y="3554018"/>
            <a:ext cx="80314" cy="10962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07703" y="3554023"/>
            <a:ext cx="95046" cy="10962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129844" y="3553979"/>
            <a:ext cx="78181" cy="109664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4240650" y="3553459"/>
            <a:ext cx="66675" cy="110489"/>
          </a:xfrm>
          <a:custGeom>
            <a:avLst/>
            <a:gdLst/>
            <a:ahLst/>
            <a:cxnLst/>
            <a:rect l="l" t="t" r="r" b="b"/>
            <a:pathLst>
              <a:path w="66675" h="110489">
                <a:moveTo>
                  <a:pt x="66560" y="91440"/>
                </a:moveTo>
                <a:lnTo>
                  <a:pt x="21666" y="91440"/>
                </a:lnTo>
                <a:lnTo>
                  <a:pt x="21666" y="0"/>
                </a:lnTo>
                <a:lnTo>
                  <a:pt x="0" y="0"/>
                </a:lnTo>
                <a:lnTo>
                  <a:pt x="0" y="91440"/>
                </a:lnTo>
                <a:lnTo>
                  <a:pt x="0" y="110490"/>
                </a:lnTo>
                <a:lnTo>
                  <a:pt x="66560" y="110490"/>
                </a:lnTo>
                <a:lnTo>
                  <a:pt x="66560" y="91440"/>
                </a:lnTo>
                <a:close/>
              </a:path>
            </a:pathLst>
          </a:custGeom>
          <a:solidFill>
            <a:srgbClr val="FBF6E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335695" y="3554018"/>
            <a:ext cx="66560" cy="10962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490027" y="3553983"/>
            <a:ext cx="178051" cy="10966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690058" y="3552555"/>
            <a:ext cx="78016" cy="112483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801194" y="3554016"/>
            <a:ext cx="80327" cy="109626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4921306" y="3554018"/>
            <a:ext cx="22225" cy="109855"/>
          </a:xfrm>
          <a:custGeom>
            <a:avLst/>
            <a:gdLst/>
            <a:ahLst/>
            <a:cxnLst/>
            <a:rect l="l" t="t" r="r" b="b"/>
            <a:pathLst>
              <a:path w="22225" h="109854">
                <a:moveTo>
                  <a:pt x="21666" y="0"/>
                </a:moveTo>
                <a:lnTo>
                  <a:pt x="0" y="0"/>
                </a:lnTo>
                <a:lnTo>
                  <a:pt x="0" y="109626"/>
                </a:lnTo>
                <a:lnTo>
                  <a:pt x="21666" y="109626"/>
                </a:lnTo>
                <a:lnTo>
                  <a:pt x="21666" y="0"/>
                </a:lnTo>
                <a:close/>
              </a:path>
            </a:pathLst>
          </a:custGeom>
          <a:solidFill>
            <a:srgbClr val="FBF6E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979358" y="3552553"/>
            <a:ext cx="81889" cy="11249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96098" y="3554018"/>
            <a:ext cx="80314" cy="10962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119037" y="3719234"/>
            <a:ext cx="78168" cy="10962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227384" y="3719236"/>
            <a:ext cx="82042" cy="109626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14341450" y="3719233"/>
            <a:ext cx="22225" cy="109855"/>
          </a:xfrm>
          <a:custGeom>
            <a:avLst/>
            <a:gdLst/>
            <a:ahLst/>
            <a:cxnLst/>
            <a:rect l="l" t="t" r="r" b="b"/>
            <a:pathLst>
              <a:path w="22225" h="109854">
                <a:moveTo>
                  <a:pt x="21666" y="0"/>
                </a:moveTo>
                <a:lnTo>
                  <a:pt x="0" y="0"/>
                </a:lnTo>
                <a:lnTo>
                  <a:pt x="0" y="109626"/>
                </a:lnTo>
                <a:lnTo>
                  <a:pt x="21666" y="109626"/>
                </a:lnTo>
                <a:lnTo>
                  <a:pt x="21666" y="0"/>
                </a:lnTo>
                <a:close/>
              </a:path>
            </a:pathLst>
          </a:custGeom>
          <a:solidFill>
            <a:srgbClr val="FBF6E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396884" y="3719239"/>
            <a:ext cx="72123" cy="10962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500105" y="3719239"/>
            <a:ext cx="66560" cy="109626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651652" y="3717828"/>
            <a:ext cx="67335" cy="11103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750431" y="3717808"/>
            <a:ext cx="71805" cy="112458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852924" y="3717828"/>
            <a:ext cx="67360" cy="111036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951355" y="3717767"/>
            <a:ext cx="70269" cy="112496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13295617" y="0"/>
            <a:ext cx="2961005" cy="3830954"/>
          </a:xfrm>
          <a:custGeom>
            <a:avLst/>
            <a:gdLst/>
            <a:ahLst/>
            <a:cxnLst/>
            <a:rect l="l" t="t" r="r" b="b"/>
            <a:pathLst>
              <a:path w="2961005" h="3830954">
                <a:moveTo>
                  <a:pt x="455155" y="0"/>
                </a:moveTo>
                <a:lnTo>
                  <a:pt x="0" y="0"/>
                </a:lnTo>
                <a:lnTo>
                  <a:pt x="0" y="114300"/>
                </a:lnTo>
                <a:lnTo>
                  <a:pt x="0" y="480060"/>
                </a:lnTo>
                <a:lnTo>
                  <a:pt x="108635" y="480060"/>
                </a:lnTo>
                <a:lnTo>
                  <a:pt x="108635" y="114300"/>
                </a:lnTo>
                <a:lnTo>
                  <a:pt x="455155" y="114300"/>
                </a:lnTo>
                <a:lnTo>
                  <a:pt x="455155" y="0"/>
                </a:lnTo>
                <a:close/>
              </a:path>
              <a:path w="2961005" h="3830954">
                <a:moveTo>
                  <a:pt x="574268" y="2007857"/>
                </a:moveTo>
                <a:lnTo>
                  <a:pt x="409219" y="2007857"/>
                </a:lnTo>
                <a:lnTo>
                  <a:pt x="291236" y="2394229"/>
                </a:lnTo>
                <a:lnTo>
                  <a:pt x="289763" y="2394229"/>
                </a:lnTo>
                <a:lnTo>
                  <a:pt x="165061" y="2007857"/>
                </a:lnTo>
                <a:lnTo>
                  <a:pt x="12" y="2007857"/>
                </a:lnTo>
                <a:lnTo>
                  <a:pt x="12" y="2569718"/>
                </a:lnTo>
                <a:lnTo>
                  <a:pt x="109804" y="2569718"/>
                </a:lnTo>
                <a:lnTo>
                  <a:pt x="109804" y="2175446"/>
                </a:lnTo>
                <a:lnTo>
                  <a:pt x="111277" y="2175446"/>
                </a:lnTo>
                <a:lnTo>
                  <a:pt x="241960" y="2569718"/>
                </a:lnTo>
                <a:lnTo>
                  <a:pt x="332320" y="2569718"/>
                </a:lnTo>
                <a:lnTo>
                  <a:pt x="462978" y="2171535"/>
                </a:lnTo>
                <a:lnTo>
                  <a:pt x="464477" y="2171535"/>
                </a:lnTo>
                <a:lnTo>
                  <a:pt x="464477" y="2569718"/>
                </a:lnTo>
                <a:lnTo>
                  <a:pt x="574268" y="2569718"/>
                </a:lnTo>
                <a:lnTo>
                  <a:pt x="574268" y="2007857"/>
                </a:lnTo>
                <a:close/>
              </a:path>
              <a:path w="2961005" h="3830954">
                <a:moveTo>
                  <a:pt x="1220863" y="3238347"/>
                </a:moveTo>
                <a:lnTo>
                  <a:pt x="933348" y="3238347"/>
                </a:lnTo>
                <a:lnTo>
                  <a:pt x="933348" y="3101187"/>
                </a:lnTo>
                <a:lnTo>
                  <a:pt x="1191742" y="3101187"/>
                </a:lnTo>
                <a:lnTo>
                  <a:pt x="1191742" y="3004667"/>
                </a:lnTo>
                <a:lnTo>
                  <a:pt x="933348" y="3004667"/>
                </a:lnTo>
                <a:lnTo>
                  <a:pt x="933348" y="2884017"/>
                </a:lnTo>
                <a:lnTo>
                  <a:pt x="1214882" y="2884017"/>
                </a:lnTo>
                <a:lnTo>
                  <a:pt x="1214882" y="2779877"/>
                </a:lnTo>
                <a:lnTo>
                  <a:pt x="816102" y="2779877"/>
                </a:lnTo>
                <a:lnTo>
                  <a:pt x="816102" y="2884017"/>
                </a:lnTo>
                <a:lnTo>
                  <a:pt x="816102" y="3004667"/>
                </a:lnTo>
                <a:lnTo>
                  <a:pt x="816102" y="3101187"/>
                </a:lnTo>
                <a:lnTo>
                  <a:pt x="816102" y="3238347"/>
                </a:lnTo>
                <a:lnTo>
                  <a:pt x="816102" y="3342487"/>
                </a:lnTo>
                <a:lnTo>
                  <a:pt x="1220863" y="3342487"/>
                </a:lnTo>
                <a:lnTo>
                  <a:pt x="1220863" y="3238347"/>
                </a:lnTo>
                <a:close/>
              </a:path>
              <a:path w="2961005" h="3830954">
                <a:moveTo>
                  <a:pt x="1239723" y="1237272"/>
                </a:moveTo>
                <a:lnTo>
                  <a:pt x="802906" y="1237272"/>
                </a:lnTo>
                <a:lnTo>
                  <a:pt x="802906" y="1340142"/>
                </a:lnTo>
                <a:lnTo>
                  <a:pt x="962710" y="1340142"/>
                </a:lnTo>
                <a:lnTo>
                  <a:pt x="962710" y="1798612"/>
                </a:lnTo>
                <a:lnTo>
                  <a:pt x="1079919" y="1798612"/>
                </a:lnTo>
                <a:lnTo>
                  <a:pt x="1079919" y="1340142"/>
                </a:lnTo>
                <a:lnTo>
                  <a:pt x="1239723" y="1340142"/>
                </a:lnTo>
                <a:lnTo>
                  <a:pt x="1239723" y="1237272"/>
                </a:lnTo>
                <a:close/>
              </a:path>
              <a:path w="2961005" h="3830954">
                <a:moveTo>
                  <a:pt x="1247368" y="465429"/>
                </a:moveTo>
                <a:lnTo>
                  <a:pt x="1132370" y="465429"/>
                </a:lnTo>
                <a:lnTo>
                  <a:pt x="1045006" y="852614"/>
                </a:lnTo>
                <a:lnTo>
                  <a:pt x="1043508" y="852614"/>
                </a:lnTo>
                <a:lnTo>
                  <a:pt x="952398" y="465429"/>
                </a:lnTo>
                <a:lnTo>
                  <a:pt x="842645" y="465429"/>
                </a:lnTo>
                <a:lnTo>
                  <a:pt x="750036" y="847890"/>
                </a:lnTo>
                <a:lnTo>
                  <a:pt x="748538" y="847890"/>
                </a:lnTo>
                <a:lnTo>
                  <a:pt x="664159" y="465429"/>
                </a:lnTo>
                <a:lnTo>
                  <a:pt x="546912" y="465429"/>
                </a:lnTo>
                <a:lnTo>
                  <a:pt x="688060" y="1027315"/>
                </a:lnTo>
                <a:lnTo>
                  <a:pt x="806805" y="1027315"/>
                </a:lnTo>
                <a:lnTo>
                  <a:pt x="895667" y="644855"/>
                </a:lnTo>
                <a:lnTo>
                  <a:pt x="897140" y="644855"/>
                </a:lnTo>
                <a:lnTo>
                  <a:pt x="987501" y="1027315"/>
                </a:lnTo>
                <a:lnTo>
                  <a:pt x="1103985" y="1027315"/>
                </a:lnTo>
                <a:lnTo>
                  <a:pt x="1247368" y="465429"/>
                </a:lnTo>
                <a:close/>
              </a:path>
              <a:path w="2961005" h="3830954">
                <a:moveTo>
                  <a:pt x="1254531" y="2569718"/>
                </a:moveTo>
                <a:lnTo>
                  <a:pt x="1210132" y="2444610"/>
                </a:lnTo>
                <a:lnTo>
                  <a:pt x="1177455" y="2352522"/>
                </a:lnTo>
                <a:lnTo>
                  <a:pt x="1104290" y="2146350"/>
                </a:lnTo>
                <a:lnTo>
                  <a:pt x="1061872" y="2026805"/>
                </a:lnTo>
                <a:lnTo>
                  <a:pt x="1061872" y="2352522"/>
                </a:lnTo>
                <a:lnTo>
                  <a:pt x="923721" y="2352522"/>
                </a:lnTo>
                <a:lnTo>
                  <a:pt x="993165" y="2146350"/>
                </a:lnTo>
                <a:lnTo>
                  <a:pt x="994676" y="2146350"/>
                </a:lnTo>
                <a:lnTo>
                  <a:pt x="1061872" y="2352522"/>
                </a:lnTo>
                <a:lnTo>
                  <a:pt x="1061872" y="2026805"/>
                </a:lnTo>
                <a:lnTo>
                  <a:pt x="1055154" y="2007857"/>
                </a:lnTo>
                <a:lnTo>
                  <a:pt x="934923" y="2007857"/>
                </a:lnTo>
                <a:lnTo>
                  <a:pt x="733298" y="2569718"/>
                </a:lnTo>
                <a:lnTo>
                  <a:pt x="851281" y="2569718"/>
                </a:lnTo>
                <a:lnTo>
                  <a:pt x="893102" y="2444610"/>
                </a:lnTo>
                <a:lnTo>
                  <a:pt x="1092492" y="2444610"/>
                </a:lnTo>
                <a:lnTo>
                  <a:pt x="1132814" y="2569718"/>
                </a:lnTo>
                <a:lnTo>
                  <a:pt x="1254531" y="2569718"/>
                </a:lnTo>
                <a:close/>
              </a:path>
              <a:path w="2961005" h="3830954">
                <a:moveTo>
                  <a:pt x="1817878" y="923417"/>
                </a:moveTo>
                <a:lnTo>
                  <a:pt x="1530362" y="923417"/>
                </a:lnTo>
                <a:lnTo>
                  <a:pt x="1530362" y="786257"/>
                </a:lnTo>
                <a:lnTo>
                  <a:pt x="1788731" y="786257"/>
                </a:lnTo>
                <a:lnTo>
                  <a:pt x="1788731" y="689737"/>
                </a:lnTo>
                <a:lnTo>
                  <a:pt x="1530362" y="689737"/>
                </a:lnTo>
                <a:lnTo>
                  <a:pt x="1530362" y="569087"/>
                </a:lnTo>
                <a:lnTo>
                  <a:pt x="1811896" y="569087"/>
                </a:lnTo>
                <a:lnTo>
                  <a:pt x="1811896" y="464947"/>
                </a:lnTo>
                <a:lnTo>
                  <a:pt x="1413129" y="464947"/>
                </a:lnTo>
                <a:lnTo>
                  <a:pt x="1413129" y="569087"/>
                </a:lnTo>
                <a:lnTo>
                  <a:pt x="1413129" y="689737"/>
                </a:lnTo>
                <a:lnTo>
                  <a:pt x="1413129" y="786257"/>
                </a:lnTo>
                <a:lnTo>
                  <a:pt x="1413129" y="923417"/>
                </a:lnTo>
                <a:lnTo>
                  <a:pt x="1413129" y="1027557"/>
                </a:lnTo>
                <a:lnTo>
                  <a:pt x="1817878" y="1027557"/>
                </a:lnTo>
                <a:lnTo>
                  <a:pt x="1817878" y="923417"/>
                </a:lnTo>
                <a:close/>
              </a:path>
              <a:path w="2961005" h="3830954">
                <a:moveTo>
                  <a:pt x="1863255" y="1236218"/>
                </a:moveTo>
                <a:lnTo>
                  <a:pt x="1746008" y="1236218"/>
                </a:lnTo>
                <a:lnTo>
                  <a:pt x="1746008" y="1452118"/>
                </a:lnTo>
                <a:lnTo>
                  <a:pt x="1530210" y="1452118"/>
                </a:lnTo>
                <a:lnTo>
                  <a:pt x="1530210" y="1236218"/>
                </a:lnTo>
                <a:lnTo>
                  <a:pt x="1412963" y="1236218"/>
                </a:lnTo>
                <a:lnTo>
                  <a:pt x="1412963" y="1452118"/>
                </a:lnTo>
                <a:lnTo>
                  <a:pt x="1412963" y="1556258"/>
                </a:lnTo>
                <a:lnTo>
                  <a:pt x="1412963" y="1798828"/>
                </a:lnTo>
                <a:lnTo>
                  <a:pt x="1530210" y="1798828"/>
                </a:lnTo>
                <a:lnTo>
                  <a:pt x="1530210" y="1556258"/>
                </a:lnTo>
                <a:lnTo>
                  <a:pt x="1746008" y="1556258"/>
                </a:lnTo>
                <a:lnTo>
                  <a:pt x="1746008" y="1798828"/>
                </a:lnTo>
                <a:lnTo>
                  <a:pt x="1863255" y="1798828"/>
                </a:lnTo>
                <a:lnTo>
                  <a:pt x="1863255" y="1556258"/>
                </a:lnTo>
                <a:lnTo>
                  <a:pt x="1863255" y="1452118"/>
                </a:lnTo>
                <a:lnTo>
                  <a:pt x="1863255" y="1236218"/>
                </a:lnTo>
                <a:close/>
              </a:path>
              <a:path w="2961005" h="3830954">
                <a:moveTo>
                  <a:pt x="1871256" y="3342208"/>
                </a:moveTo>
                <a:lnTo>
                  <a:pt x="1857019" y="3304895"/>
                </a:lnTo>
                <a:lnTo>
                  <a:pt x="1852980" y="3277692"/>
                </a:lnTo>
                <a:lnTo>
                  <a:pt x="1852117" y="3268307"/>
                </a:lnTo>
                <a:lnTo>
                  <a:pt x="1851393" y="3259010"/>
                </a:lnTo>
                <a:lnTo>
                  <a:pt x="1850809" y="3249815"/>
                </a:lnTo>
                <a:lnTo>
                  <a:pt x="1850364" y="3240709"/>
                </a:lnTo>
                <a:lnTo>
                  <a:pt x="1849615" y="3223780"/>
                </a:lnTo>
                <a:lnTo>
                  <a:pt x="1849234" y="3216211"/>
                </a:lnTo>
                <a:lnTo>
                  <a:pt x="1845144" y="3177375"/>
                </a:lnTo>
                <a:lnTo>
                  <a:pt x="1834349" y="3136887"/>
                </a:lnTo>
                <a:lnTo>
                  <a:pt x="1827263" y="3122650"/>
                </a:lnTo>
                <a:lnTo>
                  <a:pt x="1825358" y="3119247"/>
                </a:lnTo>
                <a:lnTo>
                  <a:pt x="1799475" y="3091053"/>
                </a:lnTo>
                <a:lnTo>
                  <a:pt x="1771192" y="3077832"/>
                </a:lnTo>
                <a:lnTo>
                  <a:pt x="1771192" y="3076244"/>
                </a:lnTo>
                <a:lnTo>
                  <a:pt x="1792020" y="3065729"/>
                </a:lnTo>
                <a:lnTo>
                  <a:pt x="1809724" y="3053042"/>
                </a:lnTo>
                <a:lnTo>
                  <a:pt x="1824316" y="3038195"/>
                </a:lnTo>
                <a:lnTo>
                  <a:pt x="1826768" y="3034538"/>
                </a:lnTo>
                <a:lnTo>
                  <a:pt x="1835772" y="3021177"/>
                </a:lnTo>
                <a:lnTo>
                  <a:pt x="1844421" y="3002242"/>
                </a:lnTo>
                <a:lnTo>
                  <a:pt x="1850593" y="2981629"/>
                </a:lnTo>
                <a:lnTo>
                  <a:pt x="1854301" y="2959341"/>
                </a:lnTo>
                <a:lnTo>
                  <a:pt x="1855546" y="2935389"/>
                </a:lnTo>
                <a:lnTo>
                  <a:pt x="1854860" y="2919539"/>
                </a:lnTo>
                <a:lnTo>
                  <a:pt x="1845081" y="2876346"/>
                </a:lnTo>
                <a:lnTo>
                  <a:pt x="1822996" y="2837053"/>
                </a:lnTo>
                <a:lnTo>
                  <a:pt x="1790738" y="2807017"/>
                </a:lnTo>
                <a:lnTo>
                  <a:pt x="1749234" y="2787218"/>
                </a:lnTo>
                <a:lnTo>
                  <a:pt x="1738363" y="2784589"/>
                </a:lnTo>
                <a:lnTo>
                  <a:pt x="1738363" y="2954274"/>
                </a:lnTo>
                <a:lnTo>
                  <a:pt x="1737093" y="2973616"/>
                </a:lnTo>
                <a:lnTo>
                  <a:pt x="1718208" y="3015653"/>
                </a:lnTo>
                <a:lnTo>
                  <a:pt x="1676615" y="3033357"/>
                </a:lnTo>
                <a:lnTo>
                  <a:pt x="1657731" y="3034538"/>
                </a:lnTo>
                <a:lnTo>
                  <a:pt x="1529283" y="3034538"/>
                </a:lnTo>
                <a:lnTo>
                  <a:pt x="1529283" y="2876346"/>
                </a:lnTo>
                <a:lnTo>
                  <a:pt x="1657731" y="2876346"/>
                </a:lnTo>
                <a:lnTo>
                  <a:pt x="1706867" y="2886760"/>
                </a:lnTo>
                <a:lnTo>
                  <a:pt x="1733321" y="2918968"/>
                </a:lnTo>
                <a:lnTo>
                  <a:pt x="1738363" y="2954274"/>
                </a:lnTo>
                <a:lnTo>
                  <a:pt x="1738363" y="2784589"/>
                </a:lnTo>
                <a:lnTo>
                  <a:pt x="1733537" y="2783408"/>
                </a:lnTo>
                <a:lnTo>
                  <a:pt x="1716951" y="2781109"/>
                </a:lnTo>
                <a:lnTo>
                  <a:pt x="1699488" y="2780347"/>
                </a:lnTo>
                <a:lnTo>
                  <a:pt x="1412011" y="2780347"/>
                </a:lnTo>
                <a:lnTo>
                  <a:pt x="1412011" y="3342208"/>
                </a:lnTo>
                <a:lnTo>
                  <a:pt x="1529257" y="3342208"/>
                </a:lnTo>
                <a:lnTo>
                  <a:pt x="1529257" y="3122650"/>
                </a:lnTo>
                <a:lnTo>
                  <a:pt x="1646504" y="3122650"/>
                </a:lnTo>
                <a:lnTo>
                  <a:pt x="1684388" y="3127768"/>
                </a:lnTo>
                <a:lnTo>
                  <a:pt x="1718805" y="3154832"/>
                </a:lnTo>
                <a:lnTo>
                  <a:pt x="1735366" y="3207664"/>
                </a:lnTo>
                <a:lnTo>
                  <a:pt x="1740814" y="3260179"/>
                </a:lnTo>
                <a:lnTo>
                  <a:pt x="1742084" y="3278479"/>
                </a:lnTo>
                <a:lnTo>
                  <a:pt x="1743671" y="3296323"/>
                </a:lnTo>
                <a:lnTo>
                  <a:pt x="1746186" y="3312896"/>
                </a:lnTo>
                <a:lnTo>
                  <a:pt x="1749628" y="3328187"/>
                </a:lnTo>
                <a:lnTo>
                  <a:pt x="1754009" y="3342208"/>
                </a:lnTo>
                <a:lnTo>
                  <a:pt x="1871256" y="3342208"/>
                </a:lnTo>
                <a:close/>
              </a:path>
              <a:path w="2961005" h="3830954">
                <a:moveTo>
                  <a:pt x="1904949" y="2569705"/>
                </a:moveTo>
                <a:lnTo>
                  <a:pt x="1676450" y="2229764"/>
                </a:lnTo>
                <a:lnTo>
                  <a:pt x="1884794" y="2007857"/>
                </a:lnTo>
                <a:lnTo>
                  <a:pt x="1738426" y="2007857"/>
                </a:lnTo>
                <a:lnTo>
                  <a:pt x="1530083" y="2240800"/>
                </a:lnTo>
                <a:lnTo>
                  <a:pt x="1530083" y="2007857"/>
                </a:lnTo>
                <a:lnTo>
                  <a:pt x="1412836" y="2007857"/>
                </a:lnTo>
                <a:lnTo>
                  <a:pt x="1412836" y="2569705"/>
                </a:lnTo>
                <a:lnTo>
                  <a:pt x="1530083" y="2569705"/>
                </a:lnTo>
                <a:lnTo>
                  <a:pt x="1530083" y="2388730"/>
                </a:lnTo>
                <a:lnTo>
                  <a:pt x="1597279" y="2317102"/>
                </a:lnTo>
                <a:lnTo>
                  <a:pt x="1757857" y="2569705"/>
                </a:lnTo>
                <a:lnTo>
                  <a:pt x="1904949" y="2569705"/>
                </a:lnTo>
                <a:close/>
              </a:path>
              <a:path w="2961005" h="3830954">
                <a:moveTo>
                  <a:pt x="2478303" y="3175571"/>
                </a:moveTo>
                <a:lnTo>
                  <a:pt x="2473553" y="3132607"/>
                </a:lnTo>
                <a:lnTo>
                  <a:pt x="2449296" y="3083674"/>
                </a:lnTo>
                <a:lnTo>
                  <a:pt x="2414143" y="3049562"/>
                </a:lnTo>
                <a:lnTo>
                  <a:pt x="2374735" y="3027959"/>
                </a:lnTo>
                <a:lnTo>
                  <a:pt x="2337892" y="3016224"/>
                </a:lnTo>
                <a:lnTo>
                  <a:pt x="2320061" y="3011792"/>
                </a:lnTo>
                <a:lnTo>
                  <a:pt x="2239048" y="2989770"/>
                </a:lnTo>
                <a:lnTo>
                  <a:pt x="2200110" y="2976803"/>
                </a:lnTo>
                <a:lnTo>
                  <a:pt x="2166975" y="2953588"/>
                </a:lnTo>
                <a:lnTo>
                  <a:pt x="2160994" y="2926854"/>
                </a:lnTo>
                <a:lnTo>
                  <a:pt x="2161463" y="2918193"/>
                </a:lnTo>
                <a:lnTo>
                  <a:pt x="2181961" y="2881477"/>
                </a:lnTo>
                <a:lnTo>
                  <a:pt x="2220341" y="2864891"/>
                </a:lnTo>
                <a:lnTo>
                  <a:pt x="2241639" y="2863113"/>
                </a:lnTo>
                <a:lnTo>
                  <a:pt x="2252256" y="2863367"/>
                </a:lnTo>
                <a:lnTo>
                  <a:pt x="2290457" y="2869387"/>
                </a:lnTo>
                <a:lnTo>
                  <a:pt x="2326843" y="2891688"/>
                </a:lnTo>
                <a:lnTo>
                  <a:pt x="2345728" y="2936087"/>
                </a:lnTo>
                <a:lnTo>
                  <a:pt x="2346909" y="2948127"/>
                </a:lnTo>
                <a:lnTo>
                  <a:pt x="2460409" y="2948127"/>
                </a:lnTo>
                <a:lnTo>
                  <a:pt x="2456015" y="2903004"/>
                </a:lnTo>
                <a:lnTo>
                  <a:pt x="2442845" y="2865107"/>
                </a:lnTo>
                <a:lnTo>
                  <a:pt x="2409583" y="2820632"/>
                </a:lnTo>
                <a:lnTo>
                  <a:pt x="2363393" y="2789898"/>
                </a:lnTo>
                <a:lnTo>
                  <a:pt x="2327071" y="2776994"/>
                </a:lnTo>
                <a:lnTo>
                  <a:pt x="2287765" y="2769628"/>
                </a:lnTo>
                <a:lnTo>
                  <a:pt x="2246782" y="2767152"/>
                </a:lnTo>
                <a:lnTo>
                  <a:pt x="2228862" y="2767800"/>
                </a:lnTo>
                <a:lnTo>
                  <a:pt x="2175103" y="2777401"/>
                </a:lnTo>
                <a:lnTo>
                  <a:pt x="2125535" y="2798927"/>
                </a:lnTo>
                <a:lnTo>
                  <a:pt x="2085213" y="2832760"/>
                </a:lnTo>
                <a:lnTo>
                  <a:pt x="2057298" y="2878620"/>
                </a:lnTo>
                <a:lnTo>
                  <a:pt x="2048535" y="2916212"/>
                </a:lnTo>
                <a:lnTo>
                  <a:pt x="2047430" y="2937141"/>
                </a:lnTo>
                <a:lnTo>
                  <a:pt x="2048294" y="2955709"/>
                </a:lnTo>
                <a:lnTo>
                  <a:pt x="2061260" y="3002826"/>
                </a:lnTo>
                <a:lnTo>
                  <a:pt x="2086813" y="3038475"/>
                </a:lnTo>
                <a:lnTo>
                  <a:pt x="2121370" y="3064522"/>
                </a:lnTo>
                <a:lnTo>
                  <a:pt x="2162543" y="3083077"/>
                </a:lnTo>
                <a:lnTo>
                  <a:pt x="2235428" y="3105137"/>
                </a:lnTo>
                <a:lnTo>
                  <a:pt x="2277821" y="3116313"/>
                </a:lnTo>
                <a:lnTo>
                  <a:pt x="2290889" y="3120301"/>
                </a:lnTo>
                <a:lnTo>
                  <a:pt x="2335047" y="3139770"/>
                </a:lnTo>
                <a:lnTo>
                  <a:pt x="2361374" y="3169081"/>
                </a:lnTo>
                <a:lnTo>
                  <a:pt x="2364829" y="3189744"/>
                </a:lnTo>
                <a:lnTo>
                  <a:pt x="2364181" y="3199904"/>
                </a:lnTo>
                <a:lnTo>
                  <a:pt x="2342604" y="3237065"/>
                </a:lnTo>
                <a:lnTo>
                  <a:pt x="2303437" y="3255365"/>
                </a:lnTo>
                <a:lnTo>
                  <a:pt x="2261031" y="3259810"/>
                </a:lnTo>
                <a:lnTo>
                  <a:pt x="2249551" y="3259455"/>
                </a:lnTo>
                <a:lnTo>
                  <a:pt x="2205736" y="3250565"/>
                </a:lnTo>
                <a:lnTo>
                  <a:pt x="2170900" y="3229241"/>
                </a:lnTo>
                <a:lnTo>
                  <a:pt x="2148509" y="3193567"/>
                </a:lnTo>
                <a:lnTo>
                  <a:pt x="2143048" y="3155950"/>
                </a:lnTo>
                <a:lnTo>
                  <a:pt x="2029548" y="3155950"/>
                </a:lnTo>
                <a:lnTo>
                  <a:pt x="2033663" y="3204362"/>
                </a:lnTo>
                <a:lnTo>
                  <a:pt x="2047468" y="3245650"/>
                </a:lnTo>
                <a:lnTo>
                  <a:pt x="2069401" y="3280067"/>
                </a:lnTo>
                <a:lnTo>
                  <a:pt x="2097862" y="3307791"/>
                </a:lnTo>
                <a:lnTo>
                  <a:pt x="2132012" y="3328962"/>
                </a:lnTo>
                <a:lnTo>
                  <a:pt x="2171039" y="3343605"/>
                </a:lnTo>
                <a:lnTo>
                  <a:pt x="2213140" y="3352152"/>
                </a:lnTo>
                <a:lnTo>
                  <a:pt x="2256548" y="3355009"/>
                </a:lnTo>
                <a:lnTo>
                  <a:pt x="2282977" y="3354184"/>
                </a:lnTo>
                <a:lnTo>
                  <a:pt x="2330958" y="3347478"/>
                </a:lnTo>
                <a:lnTo>
                  <a:pt x="2372385" y="3334283"/>
                </a:lnTo>
                <a:lnTo>
                  <a:pt x="2407120" y="3315576"/>
                </a:lnTo>
                <a:lnTo>
                  <a:pt x="2446490" y="3277971"/>
                </a:lnTo>
                <a:lnTo>
                  <a:pt x="2470327" y="3230308"/>
                </a:lnTo>
                <a:lnTo>
                  <a:pt x="2477414" y="3194507"/>
                </a:lnTo>
                <a:lnTo>
                  <a:pt x="2478303" y="3175571"/>
                </a:lnTo>
                <a:close/>
              </a:path>
              <a:path w="2961005" h="3830954">
                <a:moveTo>
                  <a:pt x="2483053" y="1694192"/>
                </a:moveTo>
                <a:lnTo>
                  <a:pt x="2195538" y="1694192"/>
                </a:lnTo>
                <a:lnTo>
                  <a:pt x="2195538" y="1557032"/>
                </a:lnTo>
                <a:lnTo>
                  <a:pt x="2453932" y="1557032"/>
                </a:lnTo>
                <a:lnTo>
                  <a:pt x="2453932" y="1460512"/>
                </a:lnTo>
                <a:lnTo>
                  <a:pt x="2195538" y="1460512"/>
                </a:lnTo>
                <a:lnTo>
                  <a:pt x="2195538" y="1341132"/>
                </a:lnTo>
                <a:lnTo>
                  <a:pt x="2477071" y="1341132"/>
                </a:lnTo>
                <a:lnTo>
                  <a:pt x="2477071" y="1236992"/>
                </a:lnTo>
                <a:lnTo>
                  <a:pt x="2078329" y="1236992"/>
                </a:lnTo>
                <a:lnTo>
                  <a:pt x="2078329" y="1341132"/>
                </a:lnTo>
                <a:lnTo>
                  <a:pt x="2078329" y="1460512"/>
                </a:lnTo>
                <a:lnTo>
                  <a:pt x="2078329" y="1557032"/>
                </a:lnTo>
                <a:lnTo>
                  <a:pt x="2078329" y="1694192"/>
                </a:lnTo>
                <a:lnTo>
                  <a:pt x="2078329" y="1798332"/>
                </a:lnTo>
                <a:lnTo>
                  <a:pt x="2483053" y="1798332"/>
                </a:lnTo>
                <a:lnTo>
                  <a:pt x="2483053" y="1694192"/>
                </a:lnTo>
                <a:close/>
              </a:path>
              <a:path w="2961005" h="3830954">
                <a:moveTo>
                  <a:pt x="2960382" y="3350628"/>
                </a:moveTo>
                <a:lnTo>
                  <a:pt x="2851747" y="3350628"/>
                </a:lnTo>
                <a:lnTo>
                  <a:pt x="2851747" y="3716388"/>
                </a:lnTo>
                <a:lnTo>
                  <a:pt x="2505227" y="3716388"/>
                </a:lnTo>
                <a:lnTo>
                  <a:pt x="2505227" y="3830688"/>
                </a:lnTo>
                <a:lnTo>
                  <a:pt x="2960382" y="3830688"/>
                </a:lnTo>
                <a:lnTo>
                  <a:pt x="2960382" y="3716388"/>
                </a:lnTo>
                <a:lnTo>
                  <a:pt x="2960382" y="3350628"/>
                </a:lnTo>
                <a:close/>
              </a:path>
            </a:pathLst>
          </a:custGeom>
          <a:solidFill>
            <a:srgbClr val="FBF6E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bg 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0"/>
            <a:ext cx="9502773" cy="914400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01333" y="71297"/>
            <a:ext cx="9107766" cy="9042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987" y="508000"/>
            <a:ext cx="4292612" cy="81280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360573"/>
            <a:ext cx="2456815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BF6EE"/>
                </a:solidFill>
                <a:latin typeface="DIN 2014"/>
                <a:cs typeface="DIN 201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34515" y="2799485"/>
            <a:ext cx="12586969" cy="347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DIN 2014"/>
                <a:cs typeface="DIN 201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hyperlink" Target="http://www.katevmsylvester.com/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eddabahloo.com/about" TargetMode="External"/><Relationship Id="rId3" Type="http://schemas.openxmlformats.org/officeDocument/2006/relationships/image" Target="../media/image2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493728" y="6140268"/>
            <a:ext cx="2597785" cy="261112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just" marL="12700" marR="5080" indent="338455">
              <a:lnSpc>
                <a:spcPts val="3679"/>
              </a:lnSpc>
              <a:spcBef>
                <a:spcPts val="555"/>
              </a:spcBef>
            </a:pP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S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T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U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D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E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N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T L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E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A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R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N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I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N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G R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E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S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O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U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R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C</a:t>
            </a:r>
            <a:r>
              <a:rPr dirty="0" sz="3400" spc="-275" b="1">
                <a:solidFill>
                  <a:srgbClr val="FBF6EE"/>
                </a:solidFill>
                <a:latin typeface="DIN 2014 Extra"/>
                <a:cs typeface="DIN 2014 Extra"/>
              </a:rPr>
              <a:t> </a:t>
            </a:r>
            <a:r>
              <a:rPr dirty="0" sz="3400" b="1">
                <a:solidFill>
                  <a:srgbClr val="FBF6EE"/>
                </a:solidFill>
                <a:latin typeface="DIN 2014 Extra"/>
                <a:cs typeface="DIN 2014 Extra"/>
              </a:rPr>
              <a:t>E</a:t>
            </a:r>
            <a:endParaRPr sz="3400">
              <a:latin typeface="DIN 2014 Extra"/>
              <a:cs typeface="DIN 2014 Extra"/>
            </a:endParaRPr>
          </a:p>
          <a:p>
            <a:pPr algn="r" marR="5080">
              <a:lnSpc>
                <a:spcPts val="2565"/>
              </a:lnSpc>
            </a:pPr>
            <a:r>
              <a:rPr dirty="0" sz="3000" spc="-25">
                <a:solidFill>
                  <a:srgbClr val="FBF6EE"/>
                </a:solidFill>
                <a:latin typeface="SpaceGrotesk-Light"/>
                <a:cs typeface="SpaceGrotesk-Light"/>
              </a:rPr>
              <a:t>Art</a:t>
            </a:r>
            <a:endParaRPr sz="3000">
              <a:latin typeface="SpaceGrotesk-Light"/>
              <a:cs typeface="SpaceGrotesk-Light"/>
            </a:endParaRPr>
          </a:p>
          <a:p>
            <a:pPr marL="1064260" marR="5080" indent="17780">
              <a:lnSpc>
                <a:spcPts val="3000"/>
              </a:lnSpc>
              <a:spcBef>
                <a:spcPts val="300"/>
              </a:spcBef>
            </a:pPr>
            <a:r>
              <a:rPr dirty="0" sz="3000" spc="-40">
                <a:solidFill>
                  <a:srgbClr val="FBF6EE"/>
                </a:solidFill>
                <a:latin typeface="SpaceGrotesk-Light"/>
                <a:cs typeface="SpaceGrotesk-Light"/>
              </a:rPr>
              <a:t>Creative </a:t>
            </a:r>
            <a:r>
              <a:rPr dirty="0" sz="3000" spc="-25">
                <a:solidFill>
                  <a:srgbClr val="FBF6EE"/>
                </a:solidFill>
                <a:latin typeface="SpaceGrotesk-Light"/>
                <a:cs typeface="SpaceGrotesk-Light"/>
              </a:rPr>
              <a:t>Practice</a:t>
            </a:r>
            <a:endParaRPr sz="3000">
              <a:latin typeface="SpaceGrotesk-Light"/>
              <a:cs typeface="SpaceGrotesk-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218503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EMILY RASTAS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508000"/>
            <a:ext cx="5283200" cy="813447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960100" y="2667544"/>
            <a:ext cx="3839845" cy="376999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Artist: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Emily </a:t>
            </a:r>
            <a:r>
              <a:rPr dirty="0" sz="1600" spc="-10">
                <a:latin typeface="DIN 2014"/>
                <a:cs typeface="DIN 2014"/>
              </a:rPr>
              <a:t>Rastas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Title: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Electric </a:t>
            </a:r>
            <a:r>
              <a:rPr dirty="0" sz="1600" spc="-10">
                <a:latin typeface="DIN 2014"/>
                <a:cs typeface="DIN 2014"/>
              </a:rPr>
              <a:t>Avenue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Typifies: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Business</a:t>
            </a:r>
            <a:r>
              <a:rPr dirty="0" sz="1600" spc="-10">
                <a:latin typeface="DIN 2014"/>
                <a:cs typeface="DIN 2014"/>
              </a:rPr>
              <a:t> Innovation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Materials: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Recycled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crochet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patches,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recycled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textiles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b="1">
                <a:solidFill>
                  <a:srgbClr val="B6228D"/>
                </a:solidFill>
                <a:latin typeface="DIN2014-Demi"/>
                <a:cs typeface="DIN2014-Demi"/>
              </a:rPr>
              <a:t>Video </a:t>
            </a: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Interview: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Learn | WE THE </a:t>
            </a:r>
            <a:r>
              <a:rPr dirty="0" sz="1600" spc="-10">
                <a:latin typeface="DIN 2014"/>
                <a:cs typeface="DIN 2014"/>
              </a:rPr>
              <a:t>MAKERS</a:t>
            </a:r>
            <a:endParaRPr sz="1600">
              <a:latin typeface="DIN 2014"/>
              <a:cs typeface="DIN 2014"/>
            </a:endParaRPr>
          </a:p>
          <a:p>
            <a:pPr marL="12700" marR="5080">
              <a:lnSpc>
                <a:spcPct val="114599"/>
              </a:lnSpc>
            </a:pPr>
            <a:r>
              <a:rPr dirty="0" sz="1600">
                <a:latin typeface="DIN 2014"/>
                <a:cs typeface="DIN 2014"/>
              </a:rPr>
              <a:t>We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Makers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Exhibition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-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Designers https://emipelidesign.com/pages/about-</a:t>
            </a:r>
            <a:r>
              <a:rPr dirty="0" sz="1600" spc="-25">
                <a:latin typeface="DIN 2014"/>
                <a:cs typeface="DIN 2014"/>
              </a:rPr>
              <a:t>emi</a:t>
            </a:r>
            <a:endParaRPr sz="1600">
              <a:latin typeface="DIN 2014"/>
              <a:cs typeface="DIN 201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218503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EMILY RASTAS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700" y="3517900"/>
            <a:ext cx="2108199" cy="21082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676900" y="1587500"/>
            <a:ext cx="21615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STRUCTURAL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676900" y="2070100"/>
            <a:ext cx="5029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Vibrant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colours and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clashing patterns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is pivotal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in </a:t>
            </a:r>
            <a:r>
              <a:rPr dirty="0" sz="1600" spc="-20">
                <a:latin typeface="DIN 2014"/>
                <a:cs typeface="DIN 2014"/>
              </a:rPr>
              <a:t>work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76900" y="2374900"/>
            <a:ext cx="17252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PERSONAL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76900" y="2796539"/>
            <a:ext cx="5299710" cy="3073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5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Belief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that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fashion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should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be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fun,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exciting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playful</a:t>
            </a:r>
            <a:endParaRPr sz="1600">
              <a:latin typeface="DIN 2014"/>
              <a:cs typeface="DIN 2014"/>
            </a:endParaRPr>
          </a:p>
          <a:p>
            <a:pPr marL="317500" marR="678815" indent="-304800">
              <a:lnSpc>
                <a:spcPct val="1042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Organises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colour,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texture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detail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in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manner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to </a:t>
            </a:r>
            <a:r>
              <a:rPr dirty="0" sz="1600">
                <a:latin typeface="DIN 2014"/>
                <a:cs typeface="DIN 2014"/>
              </a:rPr>
              <a:t>stimulate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dopamine in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viewers </a:t>
            </a:r>
            <a:r>
              <a:rPr dirty="0" sz="1600" spc="-10">
                <a:latin typeface="DIN 2014"/>
                <a:cs typeface="DIN 2014"/>
              </a:rPr>
              <a:t>brain</a:t>
            </a:r>
            <a:endParaRPr sz="1600">
              <a:latin typeface="DIN 2014"/>
              <a:cs typeface="DIN 2014"/>
            </a:endParaRPr>
          </a:p>
          <a:p>
            <a:pPr marL="317500" marR="26034" indent="-304800">
              <a:lnSpc>
                <a:spcPct val="1042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Repurpose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existing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materials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that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would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otherwise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end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up </a:t>
            </a:r>
            <a:r>
              <a:rPr dirty="0" sz="1600">
                <a:latin typeface="DIN 2014"/>
                <a:cs typeface="DIN 2014"/>
              </a:rPr>
              <a:t>in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landfills,</a:t>
            </a:r>
            <a:r>
              <a:rPr dirty="0" sz="1600">
                <a:latin typeface="DIN 2014"/>
                <a:cs typeface="DIN 2014"/>
              </a:rPr>
              <a:t> reducing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waste and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 environmental </a:t>
            </a:r>
            <a:r>
              <a:rPr dirty="0" sz="1600" spc="-10">
                <a:latin typeface="DIN 2014"/>
                <a:cs typeface="DIN 2014"/>
              </a:rPr>
              <a:t>impact </a:t>
            </a:r>
            <a:r>
              <a:rPr dirty="0" sz="1600">
                <a:latin typeface="DIN 2014"/>
                <a:cs typeface="DIN 2014"/>
              </a:rPr>
              <a:t>of her own </a:t>
            </a:r>
            <a:r>
              <a:rPr dirty="0" sz="1600" spc="-10">
                <a:latin typeface="DIN 2014"/>
                <a:cs typeface="DIN 2014"/>
              </a:rPr>
              <a:t>production</a:t>
            </a:r>
            <a:endParaRPr sz="1600">
              <a:latin typeface="DIN 2014"/>
              <a:cs typeface="DIN 2014"/>
            </a:endParaRPr>
          </a:p>
          <a:p>
            <a:pPr marL="317500" marR="304800" indent="-304800">
              <a:lnSpc>
                <a:spcPct val="1042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Design is intentionally genderless, inclusive and </a:t>
            </a:r>
            <a:r>
              <a:rPr dirty="0" sz="1600" spc="-10">
                <a:latin typeface="DIN 2014"/>
                <a:cs typeface="DIN 2014"/>
              </a:rPr>
              <a:t>multi </a:t>
            </a:r>
            <a:r>
              <a:rPr dirty="0" sz="1600">
                <a:latin typeface="DIN 2014"/>
                <a:cs typeface="DIN 2014"/>
              </a:rPr>
              <a:t>size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pieces.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Challenges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traditional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fashion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norms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and </a:t>
            </a:r>
            <a:r>
              <a:rPr dirty="0" sz="1600">
                <a:latin typeface="DIN 2014"/>
                <a:cs typeface="DIN 2014"/>
              </a:rPr>
              <a:t>encourage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colourful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self-</a:t>
            </a:r>
            <a:r>
              <a:rPr dirty="0" sz="1600">
                <a:latin typeface="DIN 2014"/>
                <a:cs typeface="DIN 2014"/>
              </a:rPr>
              <a:t>expression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without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limitations</a:t>
            </a:r>
            <a:endParaRPr sz="1600">
              <a:latin typeface="DIN 2014"/>
              <a:cs typeface="DIN 2014"/>
            </a:endParaRPr>
          </a:p>
          <a:p>
            <a:pPr marL="317500" marR="5080" indent="-304800">
              <a:lnSpc>
                <a:spcPct val="1042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Salvaging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even the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smallest fabric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pieces from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her </a:t>
            </a:r>
            <a:r>
              <a:rPr dirty="0" sz="1600" spc="-10">
                <a:latin typeface="DIN 2014"/>
                <a:cs typeface="DIN 2014"/>
              </a:rPr>
              <a:t>clothes </a:t>
            </a:r>
            <a:r>
              <a:rPr dirty="0" sz="1600">
                <a:latin typeface="DIN 2014"/>
                <a:cs typeface="DIN 2014"/>
              </a:rPr>
              <a:t>manufacturing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uses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scraps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to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re-assemble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new </a:t>
            </a:r>
            <a:r>
              <a:rPr dirty="0" sz="1600" spc="-10">
                <a:latin typeface="DIN 2014"/>
                <a:cs typeface="DIN 2014"/>
              </a:rPr>
              <a:t>works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76900" y="5905500"/>
            <a:ext cx="170751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CULTURAL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76900" y="6388100"/>
            <a:ext cx="5243830" cy="1031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17500" marR="5080" indent="-304800">
              <a:lnSpc>
                <a:spcPct val="104200"/>
              </a:lnSpc>
              <a:spcBef>
                <a:spcPts val="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Statement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about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 current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political climate.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With </a:t>
            </a:r>
            <a:r>
              <a:rPr dirty="0" sz="1600" spc="-50">
                <a:latin typeface="DIN 2014"/>
                <a:cs typeface="DIN 2014"/>
              </a:rPr>
              <a:t>a </a:t>
            </a:r>
            <a:r>
              <a:rPr dirty="0" sz="1600">
                <a:latin typeface="DIN 2014"/>
                <a:cs typeface="DIN 2014"/>
              </a:rPr>
              <a:t>feminine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look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on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masculine</a:t>
            </a:r>
            <a:r>
              <a:rPr dirty="0" sz="1600" spc="-10">
                <a:latin typeface="DIN 2014"/>
                <a:cs typeface="DIN 2014"/>
              </a:rPr>
              <a:t> figure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subtle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gender </a:t>
            </a:r>
            <a:r>
              <a:rPr dirty="0" sz="1600">
                <a:latin typeface="DIN 2014"/>
                <a:cs typeface="DIN 2014"/>
              </a:rPr>
              <a:t>role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play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in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shoes,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this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outfit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pushes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boundaries of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our </a:t>
            </a:r>
            <a:r>
              <a:rPr dirty="0" sz="1600">
                <a:latin typeface="DIN 2014"/>
                <a:cs typeface="DIN 2014"/>
              </a:rPr>
              <a:t>cultural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understanding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of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gender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077700" y="508000"/>
            <a:ext cx="3670300" cy="8128000"/>
          </a:xfrm>
          <a:prstGeom prst="rect">
            <a:avLst/>
          </a:prstGeom>
          <a:solidFill>
            <a:srgbClr val="F5C4DA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QUESTIONS</a:t>
            </a:r>
            <a:endParaRPr sz="2800">
              <a:latin typeface="DIN 2014"/>
              <a:cs typeface="DIN 2014"/>
            </a:endParaRPr>
          </a:p>
          <a:p>
            <a:pPr marL="127000" marR="266065">
              <a:lnSpc>
                <a:spcPts val="2200"/>
              </a:lnSpc>
              <a:spcBef>
                <a:spcPts val="1480"/>
              </a:spcBef>
            </a:pPr>
            <a:r>
              <a:rPr dirty="0" sz="1900" i="1">
                <a:latin typeface="DIN 2014"/>
                <a:cs typeface="DIN 2014"/>
              </a:rPr>
              <a:t>In what way do clothes </a:t>
            </a:r>
            <a:r>
              <a:rPr dirty="0" sz="1900" spc="-10" i="1">
                <a:latin typeface="DIN 2014"/>
                <a:cs typeface="DIN 2014"/>
              </a:rPr>
              <a:t>reinforce </a:t>
            </a:r>
            <a:r>
              <a:rPr dirty="0" sz="1900" i="1">
                <a:latin typeface="DIN 2014"/>
                <a:cs typeface="DIN 2014"/>
              </a:rPr>
              <a:t>gender </a:t>
            </a:r>
            <a:r>
              <a:rPr dirty="0" sz="1900" spc="-10" i="1">
                <a:latin typeface="DIN 2014"/>
                <a:cs typeface="DIN 2014"/>
              </a:rPr>
              <a:t>stereotypes?</a:t>
            </a:r>
            <a:endParaRPr sz="1900">
              <a:latin typeface="DIN 2014"/>
              <a:cs typeface="DIN 2014"/>
            </a:endParaRPr>
          </a:p>
          <a:p>
            <a:pPr marL="127000" marR="425450">
              <a:lnSpc>
                <a:spcPts val="2200"/>
              </a:lnSpc>
              <a:spcBef>
                <a:spcPts val="1400"/>
              </a:spcBef>
            </a:pPr>
            <a:r>
              <a:rPr dirty="0" sz="1900" i="1">
                <a:latin typeface="DIN 2014"/>
                <a:cs typeface="DIN 2014"/>
              </a:rPr>
              <a:t>In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what way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does Rastas’ </a:t>
            </a:r>
            <a:r>
              <a:rPr dirty="0" sz="1900" spc="-20" i="1">
                <a:latin typeface="DIN 2014"/>
                <a:cs typeface="DIN 2014"/>
              </a:rPr>
              <a:t>work </a:t>
            </a:r>
            <a:r>
              <a:rPr dirty="0" sz="1900" i="1">
                <a:latin typeface="DIN 2014"/>
                <a:cs typeface="DIN 2014"/>
              </a:rPr>
              <a:t>push</a:t>
            </a:r>
            <a:r>
              <a:rPr dirty="0" sz="1900" spc="-10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cultural</a:t>
            </a:r>
            <a:r>
              <a:rPr dirty="0" sz="1900" spc="-10" i="1">
                <a:latin typeface="DIN 2014"/>
                <a:cs typeface="DIN 2014"/>
              </a:rPr>
              <a:t> sensitivities?</a:t>
            </a:r>
            <a:endParaRPr sz="1900">
              <a:latin typeface="DIN 2014"/>
              <a:cs typeface="DIN 2014"/>
            </a:endParaRPr>
          </a:p>
          <a:p>
            <a:pPr marL="127000" marR="157480">
              <a:lnSpc>
                <a:spcPts val="2200"/>
              </a:lnSpc>
              <a:spcBef>
                <a:spcPts val="1400"/>
              </a:spcBef>
            </a:pPr>
            <a:r>
              <a:rPr dirty="0" sz="1900" i="1">
                <a:latin typeface="DIN 2014"/>
                <a:cs typeface="DIN 2014"/>
              </a:rPr>
              <a:t>How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does Rastas’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choice </a:t>
            </a:r>
            <a:r>
              <a:rPr dirty="0" sz="1900" spc="-25" i="1">
                <a:latin typeface="DIN 2014"/>
                <a:cs typeface="DIN 2014"/>
              </a:rPr>
              <a:t>of </a:t>
            </a:r>
            <a:r>
              <a:rPr dirty="0" sz="1900" i="1">
                <a:latin typeface="DIN 2014"/>
                <a:cs typeface="DIN 2014"/>
              </a:rPr>
              <a:t>materials and techniques </a:t>
            </a:r>
            <a:r>
              <a:rPr dirty="0" sz="1900" spc="-10" i="1">
                <a:latin typeface="DIN 2014"/>
                <a:cs typeface="DIN 2014"/>
              </a:rPr>
              <a:t>subvert </a:t>
            </a:r>
            <a:r>
              <a:rPr dirty="0" sz="1900" i="1">
                <a:latin typeface="DIN 2014"/>
                <a:cs typeface="DIN 2014"/>
              </a:rPr>
              <a:t>the fast fashion business </a:t>
            </a:r>
            <a:r>
              <a:rPr dirty="0" sz="1900" spc="-10" i="1">
                <a:latin typeface="DIN 2014"/>
                <a:cs typeface="DIN 2014"/>
              </a:rPr>
              <a:t>model?</a:t>
            </a:r>
            <a:endParaRPr sz="1900">
              <a:latin typeface="DIN 2014"/>
              <a:cs typeface="DIN 201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113405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68148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KATE </a:t>
            </a:r>
            <a:r>
              <a:rPr dirty="0"/>
              <a:t>V</a:t>
            </a:r>
            <a:r>
              <a:rPr dirty="0" spc="45"/>
              <a:t> </a:t>
            </a:r>
            <a:r>
              <a:rPr dirty="0" spc="-50"/>
              <a:t>M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SYLVESTER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508000"/>
            <a:ext cx="5283200" cy="813447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960100" y="2527844"/>
            <a:ext cx="3230880" cy="376999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Artist: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Kate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V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</a:t>
            </a:r>
            <a:r>
              <a:rPr dirty="0" sz="1600" spc="-10">
                <a:latin typeface="DIN 2014"/>
                <a:cs typeface="DIN 2014"/>
              </a:rPr>
              <a:t> Sylvester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Title: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My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Favourite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t-</a:t>
            </a:r>
            <a:r>
              <a:rPr dirty="0" sz="1600" spc="-10">
                <a:latin typeface="DIN 2014"/>
                <a:cs typeface="DIN 2014"/>
              </a:rPr>
              <a:t>shirt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Typifies: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Circular Process </a:t>
            </a:r>
            <a:r>
              <a:rPr dirty="0" sz="1600" spc="-10">
                <a:latin typeface="DIN 2014"/>
                <a:cs typeface="DIN 2014"/>
              </a:rPr>
              <a:t>Innovation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Materials: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Recycled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t.shirt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b="1">
                <a:solidFill>
                  <a:srgbClr val="B6228D"/>
                </a:solidFill>
                <a:latin typeface="DIN2014-Demi"/>
                <a:cs typeface="DIN2014-Demi"/>
              </a:rPr>
              <a:t>Video </a:t>
            </a: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Interview: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Learn | WE THE </a:t>
            </a:r>
            <a:r>
              <a:rPr dirty="0" sz="1600" spc="-10">
                <a:latin typeface="DIN 2014"/>
                <a:cs typeface="DIN 2014"/>
              </a:rPr>
              <a:t>MAKERS</a:t>
            </a:r>
            <a:endParaRPr sz="1600">
              <a:latin typeface="DIN 2014"/>
              <a:cs typeface="DIN 2014"/>
            </a:endParaRPr>
          </a:p>
          <a:p>
            <a:pPr marL="12700" marR="5080">
              <a:lnSpc>
                <a:spcPct val="114599"/>
              </a:lnSpc>
            </a:pPr>
            <a:r>
              <a:rPr dirty="0" sz="1600">
                <a:latin typeface="DIN 2014"/>
                <a:cs typeface="DIN 2014"/>
              </a:rPr>
              <a:t>We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Makers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Exhibition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-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Designers </a:t>
            </a:r>
            <a:r>
              <a:rPr dirty="0" sz="1600" spc="-10">
                <a:latin typeface="DIN 2014"/>
                <a:cs typeface="DIN 2014"/>
                <a:hlinkClick r:id="rId3"/>
              </a:rPr>
              <a:t>http://www.katevmsylvester.com/</a:t>
            </a:r>
            <a:endParaRPr sz="1600">
              <a:latin typeface="DIN 2014"/>
              <a:cs typeface="DIN 201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7700" y="508000"/>
            <a:ext cx="3670300" cy="8128000"/>
          </a:xfrm>
          <a:prstGeom prst="rect">
            <a:avLst/>
          </a:prstGeom>
          <a:solidFill>
            <a:srgbClr val="F5C4DA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3180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QUESTIONS</a:t>
            </a:r>
            <a:endParaRPr sz="2800">
              <a:latin typeface="DIN 2014"/>
              <a:cs typeface="DIN 2014"/>
            </a:endParaRPr>
          </a:p>
          <a:p>
            <a:pPr marL="127000" marR="695325">
              <a:lnSpc>
                <a:spcPts val="2200"/>
              </a:lnSpc>
              <a:spcBef>
                <a:spcPts val="1480"/>
              </a:spcBef>
            </a:pPr>
            <a:r>
              <a:rPr dirty="0" sz="1900" i="1">
                <a:latin typeface="DIN 2014"/>
                <a:cs typeface="DIN 2014"/>
              </a:rPr>
              <a:t>How</a:t>
            </a:r>
            <a:r>
              <a:rPr dirty="0" sz="1900" spc="-20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has</a:t>
            </a:r>
            <a:r>
              <a:rPr dirty="0" sz="1900" spc="-10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Sylvester</a:t>
            </a:r>
            <a:r>
              <a:rPr dirty="0" sz="1900" spc="-10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use</a:t>
            </a:r>
            <a:r>
              <a:rPr dirty="0" sz="1900" spc="-10" i="1">
                <a:latin typeface="DIN 2014"/>
                <a:cs typeface="DIN 2014"/>
              </a:rPr>
              <a:t> </a:t>
            </a:r>
            <a:r>
              <a:rPr dirty="0" sz="1900" spc="-25" i="1">
                <a:latin typeface="DIN 2014"/>
                <a:cs typeface="DIN 2014"/>
              </a:rPr>
              <a:t>her </a:t>
            </a:r>
            <a:r>
              <a:rPr dirty="0" sz="1900" i="1">
                <a:latin typeface="DIN 2014"/>
                <a:cs typeface="DIN 2014"/>
              </a:rPr>
              <a:t>techniques</a:t>
            </a:r>
            <a:r>
              <a:rPr dirty="0" sz="1900" spc="-1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to</a:t>
            </a:r>
            <a:r>
              <a:rPr dirty="0" sz="1900" spc="-15" i="1">
                <a:latin typeface="DIN 2014"/>
                <a:cs typeface="DIN 2014"/>
              </a:rPr>
              <a:t> </a:t>
            </a:r>
            <a:r>
              <a:rPr dirty="0" sz="1900" spc="-10" i="1">
                <a:latin typeface="DIN 2014"/>
                <a:cs typeface="DIN 2014"/>
              </a:rPr>
              <a:t>redefine </a:t>
            </a:r>
            <a:r>
              <a:rPr dirty="0" sz="1900" i="1">
                <a:latin typeface="DIN 2014"/>
                <a:cs typeface="DIN 2014"/>
              </a:rPr>
              <a:t>a</a:t>
            </a:r>
            <a:r>
              <a:rPr dirty="0" sz="1900" spc="-15" i="1">
                <a:latin typeface="DIN 2014"/>
                <a:cs typeface="DIN 2014"/>
              </a:rPr>
              <a:t> </a:t>
            </a:r>
            <a:r>
              <a:rPr dirty="0" sz="1900" spc="-20" i="1">
                <a:latin typeface="DIN 2014"/>
                <a:cs typeface="DIN 2014"/>
              </a:rPr>
              <a:t>fast </a:t>
            </a:r>
            <a:r>
              <a:rPr dirty="0" sz="1900" i="1">
                <a:latin typeface="DIN 2014"/>
                <a:cs typeface="DIN 2014"/>
              </a:rPr>
              <a:t>fashion </a:t>
            </a:r>
            <a:r>
              <a:rPr dirty="0" sz="1900" spc="-10" i="1">
                <a:latin typeface="DIN 2014"/>
                <a:cs typeface="DIN 2014"/>
              </a:rPr>
              <a:t>tshirt?</a:t>
            </a:r>
            <a:endParaRPr sz="1900">
              <a:latin typeface="DIN 2014"/>
              <a:cs typeface="DIN 2014"/>
            </a:endParaRPr>
          </a:p>
          <a:p>
            <a:pPr marL="127000" marR="332105">
              <a:lnSpc>
                <a:spcPts val="2200"/>
              </a:lnSpc>
              <a:spcBef>
                <a:spcPts val="1400"/>
              </a:spcBef>
            </a:pPr>
            <a:r>
              <a:rPr dirty="0" sz="1900" i="1">
                <a:latin typeface="DIN 2014"/>
                <a:cs typeface="DIN 2014"/>
              </a:rPr>
              <a:t>What message does </a:t>
            </a:r>
            <a:r>
              <a:rPr dirty="0" sz="1900" spc="-25" i="1">
                <a:latin typeface="DIN 2014"/>
                <a:cs typeface="DIN 2014"/>
              </a:rPr>
              <a:t>the </a:t>
            </a:r>
            <a:r>
              <a:rPr dirty="0" sz="1900" i="1">
                <a:latin typeface="DIN 2014"/>
                <a:cs typeface="DIN 2014"/>
              </a:rPr>
              <a:t>transformation</a:t>
            </a:r>
            <a:r>
              <a:rPr dirty="0" sz="1900" spc="-10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of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a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spc="-20" i="1">
                <a:latin typeface="DIN 2014"/>
                <a:cs typeface="DIN 2014"/>
              </a:rPr>
              <a:t>mass </a:t>
            </a:r>
            <a:r>
              <a:rPr dirty="0" sz="1900" i="1">
                <a:latin typeface="DIN 2014"/>
                <a:cs typeface="DIN 2014"/>
              </a:rPr>
              <a:t>produced tshirt to a </a:t>
            </a:r>
            <a:r>
              <a:rPr dirty="0" sz="1900" spc="-10" i="1">
                <a:latin typeface="DIN 2014"/>
                <a:cs typeface="DIN 2014"/>
              </a:rPr>
              <a:t>unique </a:t>
            </a:r>
            <a:r>
              <a:rPr dirty="0" sz="1900" i="1">
                <a:latin typeface="DIN 2014"/>
                <a:cs typeface="DIN 2014"/>
              </a:rPr>
              <a:t>couture garment </a:t>
            </a:r>
            <a:r>
              <a:rPr dirty="0" sz="1900" spc="-10" i="1">
                <a:latin typeface="DIN 2014"/>
                <a:cs typeface="DIN 2014"/>
              </a:rPr>
              <a:t>communicate?</a:t>
            </a:r>
            <a:endParaRPr sz="1900">
              <a:latin typeface="DIN 2014"/>
              <a:cs typeface="DIN 2014"/>
            </a:endParaRPr>
          </a:p>
          <a:p>
            <a:pPr marL="127000" marR="709930">
              <a:lnSpc>
                <a:spcPts val="2200"/>
              </a:lnSpc>
              <a:spcBef>
                <a:spcPts val="1400"/>
              </a:spcBef>
            </a:pPr>
            <a:r>
              <a:rPr dirty="0" sz="1900" i="1">
                <a:latin typeface="DIN 2014"/>
                <a:cs typeface="DIN 2014"/>
              </a:rPr>
              <a:t>Does the techniques </a:t>
            </a:r>
            <a:r>
              <a:rPr dirty="0" sz="1900" spc="-25" i="1">
                <a:latin typeface="DIN 2014"/>
                <a:cs typeface="DIN 2014"/>
              </a:rPr>
              <a:t>and </a:t>
            </a:r>
            <a:r>
              <a:rPr dirty="0" sz="1900" i="1">
                <a:latin typeface="DIN 2014"/>
                <a:cs typeface="DIN 2014"/>
              </a:rPr>
              <a:t>repositioning of her work </a:t>
            </a:r>
            <a:r>
              <a:rPr dirty="0" sz="1900" spc="-25" i="1">
                <a:latin typeface="DIN 2014"/>
                <a:cs typeface="DIN 2014"/>
              </a:rPr>
              <a:t>as </a:t>
            </a:r>
            <a:r>
              <a:rPr dirty="0" sz="1900" i="1">
                <a:latin typeface="DIN 2014"/>
                <a:cs typeface="DIN 2014"/>
              </a:rPr>
              <a:t>a</a:t>
            </a:r>
            <a:r>
              <a:rPr dirty="0" sz="1900" spc="-20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couture</a:t>
            </a:r>
            <a:r>
              <a:rPr dirty="0" sz="1900" spc="-1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piece</a:t>
            </a:r>
            <a:r>
              <a:rPr dirty="0" sz="1900" spc="-20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make</a:t>
            </a:r>
            <a:r>
              <a:rPr dirty="0" sz="1900" spc="-15" i="1">
                <a:latin typeface="DIN 2014"/>
                <a:cs typeface="DIN 2014"/>
              </a:rPr>
              <a:t> </a:t>
            </a:r>
            <a:r>
              <a:rPr dirty="0" sz="1900" spc="-25" i="1">
                <a:latin typeface="DIN 2014"/>
                <a:cs typeface="DIN 2014"/>
              </a:rPr>
              <a:t>you</a:t>
            </a:r>
            <a:endParaRPr sz="1900">
              <a:latin typeface="DIN 2014"/>
              <a:cs typeface="DIN 2014"/>
            </a:endParaRPr>
          </a:p>
          <a:p>
            <a:pPr marL="127000">
              <a:lnSpc>
                <a:spcPts val="2140"/>
              </a:lnSpc>
            </a:pPr>
            <a:r>
              <a:rPr dirty="0" sz="1900" i="1">
                <a:latin typeface="DIN 2014"/>
                <a:cs typeface="DIN 2014"/>
              </a:rPr>
              <a:t>reconsider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buying a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new </a:t>
            </a:r>
            <a:r>
              <a:rPr dirty="0" sz="1900" spc="-10" i="1">
                <a:latin typeface="DIN 2014"/>
                <a:cs typeface="DIN 2014"/>
              </a:rPr>
              <a:t>tshirt?</a:t>
            </a:r>
            <a:endParaRPr sz="1900">
              <a:latin typeface="DIN 2014"/>
              <a:cs typeface="DIN 201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113405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68148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KATE </a:t>
            </a:r>
            <a:r>
              <a:rPr dirty="0"/>
              <a:t>V</a:t>
            </a:r>
            <a:r>
              <a:rPr dirty="0" spc="45"/>
              <a:t> </a:t>
            </a:r>
            <a:r>
              <a:rPr dirty="0" spc="-50"/>
              <a:t>M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SYLVESTER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3517900"/>
            <a:ext cx="2108199" cy="21082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676900" y="2032000"/>
            <a:ext cx="21615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STRUCTURAL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76900" y="2514600"/>
            <a:ext cx="5295900" cy="1031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17500" marR="5080" indent="-304800">
              <a:lnSpc>
                <a:spcPct val="104200"/>
              </a:lnSpc>
              <a:spcBef>
                <a:spcPts val="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Meticulously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de-threaded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by hand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over seventy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hours, </a:t>
            </a:r>
            <a:r>
              <a:rPr dirty="0" sz="1600" spc="-20">
                <a:latin typeface="DIN 2014"/>
                <a:cs typeface="DIN 2014"/>
              </a:rPr>
              <a:t>this </a:t>
            </a:r>
            <a:r>
              <a:rPr dirty="0" sz="1600">
                <a:latin typeface="DIN 2014"/>
                <a:cs typeface="DIN 2014"/>
              </a:rPr>
              <a:t>gown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is made from just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two recycled and </a:t>
            </a:r>
            <a:r>
              <a:rPr dirty="0" sz="1600" spc="-10">
                <a:latin typeface="DIN 2014"/>
                <a:cs typeface="DIN 2014"/>
              </a:rPr>
              <a:t>deconstructed</a:t>
            </a:r>
            <a:endParaRPr sz="1600">
              <a:latin typeface="DIN 2014"/>
              <a:cs typeface="DIN 2014"/>
            </a:endParaRPr>
          </a:p>
          <a:p>
            <a:pPr marL="317500" marR="160020">
              <a:lnSpc>
                <a:spcPct val="104200"/>
              </a:lnSpc>
            </a:pPr>
            <a:r>
              <a:rPr dirty="0" sz="1600">
                <a:latin typeface="DIN 2014"/>
                <a:cs typeface="DIN 2014"/>
              </a:rPr>
              <a:t>t-shirts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reveal the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construction of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 material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made </a:t>
            </a:r>
            <a:r>
              <a:rPr dirty="0" sz="1600" spc="-20">
                <a:latin typeface="DIN 2014"/>
                <a:cs typeface="DIN 2014"/>
              </a:rPr>
              <a:t>into </a:t>
            </a:r>
            <a:r>
              <a:rPr dirty="0" sz="1600">
                <a:latin typeface="DIN 2014"/>
                <a:cs typeface="DIN 2014"/>
              </a:rPr>
              <a:t>everyday</a:t>
            </a:r>
            <a:r>
              <a:rPr dirty="0" sz="1600" spc="-30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shirts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76900" y="3581400"/>
            <a:ext cx="17252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PERSONAL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76900" y="4064000"/>
            <a:ext cx="5201920" cy="21488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just" marL="317500" marR="645160" indent="-304800">
              <a:lnSpc>
                <a:spcPct val="104200"/>
              </a:lnSpc>
              <a:spcBef>
                <a:spcPts val="20"/>
              </a:spcBef>
              <a:buChar char="•"/>
              <a:tabLst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Each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garment is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hand stitched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to reverse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 </a:t>
            </a:r>
            <a:r>
              <a:rPr dirty="0" sz="1600" spc="-20">
                <a:latin typeface="DIN 2014"/>
                <a:cs typeface="DIN 2014"/>
              </a:rPr>
              <a:t>time </a:t>
            </a:r>
            <a:r>
              <a:rPr dirty="0" sz="1600">
                <a:latin typeface="DIN 2014"/>
                <a:cs typeface="DIN 2014"/>
              </a:rPr>
              <a:t>investment of a tshirt (fast fashion) into a </a:t>
            </a:r>
            <a:r>
              <a:rPr dirty="0" sz="1600" spc="-10">
                <a:latin typeface="DIN 2014"/>
                <a:cs typeface="DIN 2014"/>
              </a:rPr>
              <a:t>couture </a:t>
            </a:r>
            <a:r>
              <a:rPr dirty="0" sz="1600">
                <a:latin typeface="DIN 2014"/>
                <a:cs typeface="DIN 2014"/>
              </a:rPr>
              <a:t>wearable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art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(slow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20">
                <a:latin typeface="DIN 2014"/>
                <a:cs typeface="DIN 2014"/>
              </a:rPr>
              <a:t>art)</a:t>
            </a:r>
            <a:endParaRPr sz="1600">
              <a:latin typeface="DIN 2014"/>
              <a:cs typeface="DIN 2014"/>
            </a:endParaRPr>
          </a:p>
          <a:p>
            <a:pPr marL="317500" marR="161925" indent="-304800">
              <a:lnSpc>
                <a:spcPct val="1042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To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respect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celebrate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beauty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potential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of </a:t>
            </a:r>
            <a:r>
              <a:rPr dirty="0" sz="1600">
                <a:latin typeface="DIN 2014"/>
                <a:cs typeface="DIN 2014"/>
              </a:rPr>
              <a:t>the </a:t>
            </a:r>
            <a:r>
              <a:rPr dirty="0" sz="1600" spc="-10">
                <a:latin typeface="DIN 2014"/>
                <a:cs typeface="DIN 2014"/>
              </a:rPr>
              <a:t>fabric</a:t>
            </a:r>
            <a:endParaRPr sz="1600">
              <a:latin typeface="DIN 2014"/>
              <a:cs typeface="DIN 2014"/>
            </a:endParaRPr>
          </a:p>
          <a:p>
            <a:pPr marL="317500" marR="5080" indent="-304800">
              <a:lnSpc>
                <a:spcPct val="1042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Inspire a positive response, instead of consumer </a:t>
            </a:r>
            <a:r>
              <a:rPr dirty="0" sz="1600" spc="-10">
                <a:latin typeface="DIN 2014"/>
                <a:cs typeface="DIN 2014"/>
              </a:rPr>
              <a:t>guilt, </a:t>
            </a:r>
            <a:r>
              <a:rPr dirty="0" sz="1600">
                <a:latin typeface="DIN 2014"/>
                <a:cs typeface="DIN 2014"/>
              </a:rPr>
              <a:t>that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empowered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by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beauty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of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things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take </a:t>
            </a:r>
            <a:r>
              <a:rPr dirty="0" sz="1600" spc="-25">
                <a:latin typeface="DIN 2014"/>
                <a:cs typeface="DIN 2014"/>
              </a:rPr>
              <a:t>for </a:t>
            </a:r>
            <a:r>
              <a:rPr dirty="0" sz="1600" spc="-10">
                <a:latin typeface="DIN 2014"/>
                <a:cs typeface="DIN 2014"/>
              </a:rPr>
              <a:t>granted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76900" y="6248400"/>
            <a:ext cx="170751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CULTURAL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676900" y="6731000"/>
            <a:ext cx="44043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Transform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mass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produced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clothing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into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slow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art</a:t>
            </a:r>
            <a:endParaRPr sz="1600">
              <a:latin typeface="DIN 2014"/>
              <a:cs typeface="DIN 201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73700" y="1635760"/>
            <a:ext cx="5156835" cy="5046980"/>
          </a:xfrm>
          <a:prstGeom prst="rect">
            <a:avLst/>
          </a:prstGeom>
        </p:spPr>
        <p:txBody>
          <a:bodyPr wrap="square" lIns="0" tIns="2438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WE</a:t>
            </a:r>
            <a:r>
              <a:rPr dirty="0" sz="2800" spc="9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THE</a:t>
            </a:r>
            <a:r>
              <a:rPr dirty="0" sz="2800" spc="9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MAKERS</a:t>
            </a:r>
            <a:r>
              <a:rPr dirty="0" sz="2800" spc="95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WEBSITE</a:t>
            </a:r>
            <a:endParaRPr sz="2800">
              <a:latin typeface="DIN 2014"/>
              <a:cs typeface="DIN 2014"/>
            </a:endParaRPr>
          </a:p>
          <a:p>
            <a:pPr marL="12700" marR="68580">
              <a:lnSpc>
                <a:spcPct val="104200"/>
              </a:lnSpc>
              <a:spcBef>
                <a:spcPts val="960"/>
              </a:spcBef>
            </a:pPr>
            <a:r>
              <a:rPr dirty="0" sz="1600">
                <a:latin typeface="DIN 2014"/>
                <a:cs typeface="DIN 2014"/>
              </a:rPr>
              <a:t>Where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you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find </a:t>
            </a:r>
            <a:r>
              <a:rPr dirty="0" sz="1600">
                <a:latin typeface="DIN 2014"/>
                <a:cs typeface="DIN 2014"/>
              </a:rPr>
              <a:t>a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full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listing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of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designers,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design</a:t>
            </a:r>
            <a:r>
              <a:rPr dirty="0" sz="1600" spc="-10">
                <a:latin typeface="DIN 2014"/>
                <a:cs typeface="DIN 2014"/>
              </a:rPr>
              <a:t> description </a:t>
            </a:r>
            <a:r>
              <a:rPr dirty="0" sz="1600">
                <a:latin typeface="DIN 2014"/>
                <a:cs typeface="DIN 2014"/>
              </a:rPr>
              <a:t>and images of their </a:t>
            </a:r>
            <a:r>
              <a:rPr dirty="0" sz="1600" spc="-10">
                <a:latin typeface="DIN 2014"/>
                <a:cs typeface="DIN 2014"/>
              </a:rPr>
              <a:t>entries</a:t>
            </a:r>
            <a:endParaRPr sz="1600">
              <a:latin typeface="DIN 2014"/>
              <a:cs typeface="DIN 2014"/>
            </a:endParaRPr>
          </a:p>
          <a:p>
            <a:pPr marL="12700" marR="1896745">
              <a:lnSpc>
                <a:spcPts val="2900"/>
              </a:lnSpc>
              <a:spcBef>
                <a:spcPts val="960"/>
              </a:spcBef>
            </a:pP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CASE-STUDY</a:t>
            </a:r>
            <a:r>
              <a:rPr dirty="0" sz="2800" spc="11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ARTIST INTERVIEWS</a:t>
            </a:r>
            <a:endParaRPr sz="2800">
              <a:latin typeface="DIN 2014"/>
              <a:cs typeface="DIN 2014"/>
            </a:endParaRPr>
          </a:p>
          <a:p>
            <a:pPr marL="12700" marR="179070">
              <a:lnSpc>
                <a:spcPct val="104200"/>
              </a:lnSpc>
              <a:spcBef>
                <a:spcPts val="935"/>
              </a:spcBef>
            </a:pPr>
            <a:r>
              <a:rPr dirty="0" sz="1600">
                <a:latin typeface="DIN 2014"/>
                <a:cs typeface="DIN 2014"/>
              </a:rPr>
              <a:t>Four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artist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content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videos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linked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to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curriculum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focus</a:t>
            </a:r>
            <a:r>
              <a:rPr dirty="0" sz="1600" spc="-10">
                <a:latin typeface="DIN 2014"/>
                <a:cs typeface="DIN 2014"/>
              </a:rPr>
              <a:t> areas </a:t>
            </a:r>
            <a:r>
              <a:rPr dirty="0" sz="1600">
                <a:latin typeface="DIN 2014"/>
                <a:cs typeface="DIN 2014"/>
              </a:rPr>
              <a:t>found</a:t>
            </a:r>
            <a:r>
              <a:rPr dirty="0" sz="1600" spc="-2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under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‘Learning’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tab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of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Makers</a:t>
            </a:r>
            <a:r>
              <a:rPr dirty="0" sz="1600" spc="-10">
                <a:latin typeface="DIN 2014"/>
                <a:cs typeface="DIN 2014"/>
              </a:rPr>
              <a:t> website</a:t>
            </a:r>
            <a:endParaRPr sz="1600">
              <a:latin typeface="DIN 2014"/>
              <a:cs typeface="DIN 2014"/>
            </a:endParaRPr>
          </a:p>
          <a:p>
            <a:pPr marL="12700" marR="664210">
              <a:lnSpc>
                <a:spcPts val="2900"/>
              </a:lnSpc>
              <a:spcBef>
                <a:spcPts val="960"/>
              </a:spcBef>
            </a:pP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WE</a:t>
            </a:r>
            <a:r>
              <a:rPr dirty="0" sz="2800" spc="9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THE</a:t>
            </a:r>
            <a:r>
              <a:rPr dirty="0" sz="2800" spc="9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MAKERS</a:t>
            </a:r>
            <a:r>
              <a:rPr dirty="0" sz="2800" spc="95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EDUCATOR BRIEFING</a:t>
            </a:r>
            <a:endParaRPr sz="2800">
              <a:latin typeface="DIN 2014"/>
              <a:cs typeface="DIN 2014"/>
            </a:endParaRPr>
          </a:p>
          <a:p>
            <a:pPr marL="12700" marR="5080">
              <a:lnSpc>
                <a:spcPct val="104200"/>
              </a:lnSpc>
              <a:spcBef>
                <a:spcPts val="940"/>
              </a:spcBef>
            </a:pPr>
            <a:r>
              <a:rPr dirty="0" sz="1600">
                <a:latin typeface="DIN 2014"/>
                <a:cs typeface="DIN 2014"/>
              </a:rPr>
              <a:t>Join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our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Learning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Officer </a:t>
            </a:r>
            <a:r>
              <a:rPr dirty="0" sz="1600">
                <a:latin typeface="DIN 2014"/>
                <a:cs typeface="DIN 2014"/>
              </a:rPr>
              <a:t>Beth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Holland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Senior</a:t>
            </a:r>
            <a:r>
              <a:rPr dirty="0" sz="1600" spc="-10">
                <a:latin typeface="DIN 2014"/>
                <a:cs typeface="DIN 2014"/>
              </a:rPr>
              <a:t> Curator, </a:t>
            </a:r>
            <a:r>
              <a:rPr dirty="0" sz="1600">
                <a:latin typeface="DIN 2014"/>
                <a:cs typeface="DIN 2014"/>
              </a:rPr>
              <a:t>Josephine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Rout,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for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overview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of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exhibition,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its’</a:t>
            </a:r>
            <a:r>
              <a:rPr dirty="0" sz="1600" spc="-10">
                <a:latin typeface="DIN 2014"/>
                <a:cs typeface="DIN 2014"/>
              </a:rPr>
              <a:t> related </a:t>
            </a:r>
            <a:r>
              <a:rPr dirty="0" sz="1600">
                <a:latin typeface="DIN 2014"/>
                <a:cs typeface="DIN 2014"/>
              </a:rPr>
              <a:t>programs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online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resource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which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aligns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to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VCE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Art </a:t>
            </a:r>
            <a:r>
              <a:rPr dirty="0" sz="1600">
                <a:latin typeface="DIN 2014"/>
                <a:cs typeface="DIN 2014"/>
              </a:rPr>
              <a:t>Creative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Practice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VCE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Art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Making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Exhibiting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areas </a:t>
            </a:r>
            <a:r>
              <a:rPr dirty="0" sz="1600">
                <a:latin typeface="DIN 2014"/>
                <a:cs typeface="DIN 2014"/>
              </a:rPr>
              <a:t>of </a:t>
            </a:r>
            <a:r>
              <a:rPr dirty="0" sz="1600" spc="-10">
                <a:latin typeface="DIN 2014"/>
                <a:cs typeface="DIN 2014"/>
              </a:rPr>
              <a:t>study.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322320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RESOURCES </a:t>
            </a:r>
            <a:r>
              <a:rPr dirty="0" spc="-25"/>
              <a:t>AND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UPDATES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2700" marR="428625">
              <a:lnSpc>
                <a:spcPts val="2900"/>
              </a:lnSpc>
              <a:spcBef>
                <a:spcPts val="580"/>
              </a:spcBef>
            </a:pPr>
            <a:r>
              <a:rPr dirty="0"/>
              <a:t>AN</a:t>
            </a:r>
            <a:r>
              <a:rPr dirty="0" spc="100"/>
              <a:t> </a:t>
            </a:r>
            <a:r>
              <a:rPr dirty="0"/>
              <a:t>INTRODUCTION</a:t>
            </a:r>
            <a:r>
              <a:rPr dirty="0" spc="110"/>
              <a:t> </a:t>
            </a:r>
            <a:r>
              <a:rPr dirty="0"/>
              <a:t>TO</a:t>
            </a:r>
            <a:r>
              <a:rPr dirty="0" spc="110"/>
              <a:t> </a:t>
            </a:r>
            <a:r>
              <a:rPr dirty="0" spc="-25"/>
              <a:t>WE </a:t>
            </a:r>
            <a:r>
              <a:rPr dirty="0"/>
              <a:t>THE</a:t>
            </a:r>
            <a:r>
              <a:rPr dirty="0" spc="110"/>
              <a:t> </a:t>
            </a:r>
            <a:r>
              <a:rPr dirty="0"/>
              <a:t>MAKERS</a:t>
            </a:r>
            <a:r>
              <a:rPr dirty="0" spc="100"/>
              <a:t> </a:t>
            </a:r>
            <a:r>
              <a:rPr dirty="0" spc="-10"/>
              <a:t>(TOUR)</a:t>
            </a:r>
          </a:p>
          <a:p>
            <a:pPr marL="12700" marR="67945">
              <a:lnSpc>
                <a:spcPct val="104200"/>
              </a:lnSpc>
              <a:spcBef>
                <a:spcPts val="940"/>
              </a:spcBef>
            </a:pP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This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educator-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led</a:t>
            </a:r>
            <a:r>
              <a:rPr dirty="0" sz="1600" spc="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introduction</a:t>
            </a:r>
            <a:r>
              <a:rPr dirty="0" sz="1600" spc="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to</a:t>
            </a:r>
            <a:r>
              <a:rPr dirty="0" sz="1600" spc="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the</a:t>
            </a:r>
            <a:r>
              <a:rPr dirty="0" sz="1600" spc="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exhibition</a:t>
            </a:r>
            <a:r>
              <a:rPr dirty="0" sz="1600" spc="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spc="-20" b="0">
                <a:solidFill>
                  <a:srgbClr val="000000"/>
                </a:solidFill>
                <a:latin typeface="DIN 2014"/>
                <a:cs typeface="DIN 2014"/>
              </a:rPr>
              <a:t>will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engage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students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in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an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examination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of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a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choice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spc="-25" b="0">
                <a:solidFill>
                  <a:srgbClr val="000000"/>
                </a:solidFill>
                <a:latin typeface="DIN 2014"/>
                <a:cs typeface="DIN 2014"/>
              </a:rPr>
              <a:t>of 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finalist’s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ideas,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influences,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materials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and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techniques.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Discussion points include using Interpretive 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lenses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to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analyse 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finalists’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ideas and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perspectives. </a:t>
            </a:r>
            <a:r>
              <a:rPr dirty="0" sz="1600" spc="-25" b="0">
                <a:solidFill>
                  <a:srgbClr val="000000"/>
                </a:solidFill>
                <a:latin typeface="DIN 2014"/>
                <a:cs typeface="DIN 2014"/>
              </a:rPr>
              <a:t>The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materials, techniques, technologies and 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processes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utilised by designers in the show will also be 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talked through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/>
              <a:t>CREATIVE</a:t>
            </a:r>
            <a:r>
              <a:rPr dirty="0" spc="100"/>
              <a:t> </a:t>
            </a:r>
            <a:r>
              <a:rPr dirty="0"/>
              <a:t>PRACTISE</a:t>
            </a:r>
            <a:r>
              <a:rPr dirty="0" spc="110"/>
              <a:t> </a:t>
            </a:r>
            <a:r>
              <a:rPr dirty="0" spc="-10"/>
              <a:t>FORUM</a:t>
            </a:r>
          </a:p>
          <a:p>
            <a:pPr marL="12700" marR="122555">
              <a:lnSpc>
                <a:spcPct val="104200"/>
              </a:lnSpc>
              <a:spcBef>
                <a:spcPts val="955"/>
              </a:spcBef>
            </a:pP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In this half day forum students will meet and 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learn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from</a:t>
            </a:r>
            <a:r>
              <a:rPr dirty="0" sz="1600" spc="-1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a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choice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of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finalists</a:t>
            </a:r>
            <a:r>
              <a:rPr dirty="0" sz="1600" spc="-1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in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We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the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Makers.</a:t>
            </a:r>
            <a:r>
              <a:rPr dirty="0" sz="1600" spc="-1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Through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Q&amp;As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and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practical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workshops,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students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spc="-20" b="0">
                <a:solidFill>
                  <a:srgbClr val="000000"/>
                </a:solidFill>
                <a:latin typeface="DIN 2014"/>
                <a:cs typeface="DIN 2014"/>
              </a:rPr>
              <a:t>will</a:t>
            </a:r>
            <a:endParaRPr sz="1600">
              <a:latin typeface="DIN 2014"/>
              <a:cs typeface="DIN 2014"/>
            </a:endParaRPr>
          </a:p>
          <a:p>
            <a:pPr marL="12700" marR="5080">
              <a:lnSpc>
                <a:spcPct val="104200"/>
              </a:lnSpc>
            </a:pP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gain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insight into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the 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finalist’s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creative 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processes,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research,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their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business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model,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experimentation,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spc="-25" b="0">
                <a:solidFill>
                  <a:srgbClr val="000000"/>
                </a:solidFill>
                <a:latin typeface="DIN 2014"/>
                <a:cs typeface="DIN 2014"/>
              </a:rPr>
              <a:t>and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realisation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of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the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 outfit </a:t>
            </a:r>
            <a:r>
              <a:rPr dirty="0" sz="1600" b="0">
                <a:solidFill>
                  <a:srgbClr val="000000"/>
                </a:solidFill>
                <a:latin typeface="DIN 2014"/>
                <a:cs typeface="DIN 2014"/>
              </a:rPr>
              <a:t>on</a:t>
            </a:r>
            <a:r>
              <a:rPr dirty="0" sz="1600" spc="-5" b="0">
                <a:solidFill>
                  <a:srgbClr val="000000"/>
                </a:solidFill>
                <a:latin typeface="DIN 2014"/>
                <a:cs typeface="DIN 2014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DIN 2014"/>
                <a:cs typeface="DIN 2014"/>
              </a:rPr>
              <a:t>display.</a:t>
            </a:r>
            <a:endParaRPr sz="1600">
              <a:latin typeface="DIN 2014"/>
              <a:cs typeface="DIN 201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73900" y="1699410"/>
            <a:ext cx="6671309" cy="528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WE</a:t>
            </a:r>
            <a:r>
              <a:rPr dirty="0" sz="2800" spc="8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THE</a:t>
            </a:r>
            <a:r>
              <a:rPr dirty="0" sz="2800" spc="85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MAKERS</a:t>
            </a:r>
            <a:r>
              <a:rPr dirty="0" sz="2800" spc="8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EDUCATOR</a:t>
            </a:r>
            <a:r>
              <a:rPr dirty="0" sz="2800" spc="85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BRIEFING</a:t>
            </a:r>
            <a:endParaRPr sz="2800">
              <a:latin typeface="DIN 2014"/>
              <a:cs typeface="DIN 2014"/>
            </a:endParaRPr>
          </a:p>
          <a:p>
            <a:pPr marL="12700" marR="4446905">
              <a:lnSpc>
                <a:spcPct val="158300"/>
              </a:lnSpc>
              <a:spcBef>
                <a:spcPts val="40"/>
              </a:spcBef>
            </a:pPr>
            <a:r>
              <a:rPr dirty="0" sz="2000">
                <a:latin typeface="Space Grotesk"/>
                <a:cs typeface="Space Grotesk"/>
              </a:rPr>
              <a:t>12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July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4-</a:t>
            </a:r>
            <a:r>
              <a:rPr dirty="0" sz="2000" spc="-25">
                <a:latin typeface="Space Grotesk"/>
                <a:cs typeface="Space Grotesk"/>
              </a:rPr>
              <a:t>5pm </a:t>
            </a:r>
            <a:r>
              <a:rPr dirty="0" sz="2000">
                <a:latin typeface="Space Grotesk"/>
                <a:cs typeface="Space Grotesk"/>
              </a:rPr>
              <a:t>Click</a:t>
            </a:r>
            <a:r>
              <a:rPr dirty="0" sz="2000" spc="-30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here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to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 spc="-20">
                <a:latin typeface="Space Grotesk"/>
                <a:cs typeface="Space Grotesk"/>
              </a:rPr>
              <a:t>book</a:t>
            </a:r>
            <a:endParaRPr sz="2000">
              <a:latin typeface="Space Grotesk"/>
              <a:cs typeface="Space Grotesk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AN</a:t>
            </a:r>
            <a:r>
              <a:rPr dirty="0" sz="2800" spc="8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INTRODUCTION</a:t>
            </a:r>
            <a:r>
              <a:rPr dirty="0" sz="2800" spc="9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TO</a:t>
            </a:r>
            <a:r>
              <a:rPr dirty="0" sz="2800" spc="9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WE</a:t>
            </a:r>
            <a:r>
              <a:rPr dirty="0" sz="2800" spc="9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THE</a:t>
            </a:r>
            <a:r>
              <a:rPr dirty="0" sz="2800" spc="95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MAKERS</a:t>
            </a:r>
            <a:endParaRPr sz="2800">
              <a:latin typeface="DIN 2014"/>
              <a:cs typeface="DIN 2014"/>
            </a:endParaRPr>
          </a:p>
          <a:p>
            <a:pPr marL="12700" marR="3338195">
              <a:lnSpc>
                <a:spcPct val="158300"/>
              </a:lnSpc>
              <a:spcBef>
                <a:spcPts val="40"/>
              </a:spcBef>
            </a:pPr>
            <a:r>
              <a:rPr dirty="0" sz="2000">
                <a:latin typeface="Space Grotesk"/>
                <a:cs typeface="Space Grotesk"/>
              </a:rPr>
              <a:t>Mon-Friday</a:t>
            </a:r>
            <a:r>
              <a:rPr dirty="0" sz="2000" spc="-1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11am,</a:t>
            </a:r>
            <a:r>
              <a:rPr dirty="0" sz="2000" spc="-80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1pm,</a:t>
            </a:r>
            <a:r>
              <a:rPr dirty="0" sz="2000" spc="-75">
                <a:latin typeface="Space Grotesk"/>
                <a:cs typeface="Space Grotesk"/>
              </a:rPr>
              <a:t> </a:t>
            </a:r>
            <a:r>
              <a:rPr dirty="0" sz="2000" spc="-25">
                <a:latin typeface="Space Grotesk"/>
                <a:cs typeface="Space Grotesk"/>
              </a:rPr>
              <a:t>2pm </a:t>
            </a:r>
            <a:r>
              <a:rPr dirty="0" sz="2000">
                <a:latin typeface="Space Grotesk"/>
                <a:cs typeface="Space Grotesk"/>
              </a:rPr>
              <a:t>Click</a:t>
            </a:r>
            <a:r>
              <a:rPr dirty="0" sz="2000" spc="-30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here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to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 spc="-20">
                <a:latin typeface="Space Grotesk"/>
                <a:cs typeface="Space Grotesk"/>
              </a:rPr>
              <a:t>book</a:t>
            </a:r>
            <a:endParaRPr sz="2000">
              <a:latin typeface="Space Grotesk"/>
              <a:cs typeface="Space Grotesk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CREATIVE</a:t>
            </a:r>
            <a:r>
              <a:rPr dirty="0" sz="2800" spc="10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PRACTISE</a:t>
            </a:r>
            <a:r>
              <a:rPr dirty="0" sz="2800" spc="11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FORUM</a:t>
            </a:r>
            <a:endParaRPr sz="2800">
              <a:latin typeface="DIN 2014"/>
              <a:cs typeface="DIN 2014"/>
            </a:endParaRPr>
          </a:p>
          <a:p>
            <a:pPr marL="12700" marR="3806190">
              <a:lnSpc>
                <a:spcPct val="158300"/>
              </a:lnSpc>
              <a:spcBef>
                <a:spcPts val="40"/>
              </a:spcBef>
            </a:pPr>
            <a:r>
              <a:rPr dirty="0" sz="2000">
                <a:latin typeface="Space Grotesk"/>
                <a:cs typeface="Space Grotesk"/>
              </a:rPr>
              <a:t>25th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July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10am-</a:t>
            </a:r>
            <a:r>
              <a:rPr dirty="0" sz="2000" spc="-10">
                <a:latin typeface="Space Grotesk"/>
                <a:cs typeface="Space Grotesk"/>
              </a:rPr>
              <a:t>1:30pm </a:t>
            </a:r>
            <a:r>
              <a:rPr dirty="0" sz="2000">
                <a:latin typeface="Space Grotesk"/>
                <a:cs typeface="Space Grotesk"/>
              </a:rPr>
              <a:t>Click</a:t>
            </a:r>
            <a:r>
              <a:rPr dirty="0" sz="2000" spc="-30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here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to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 spc="-20">
                <a:latin typeface="Space Grotesk"/>
                <a:cs typeface="Space Grotesk"/>
              </a:rPr>
              <a:t>book</a:t>
            </a:r>
            <a:endParaRPr sz="2000">
              <a:latin typeface="Space Grotesk"/>
              <a:cs typeface="Space Grotesk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2000">
                <a:latin typeface="Space Grotesk"/>
                <a:cs typeface="Space Grotesk"/>
              </a:rPr>
              <a:t>Click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below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to</a:t>
            </a:r>
            <a:r>
              <a:rPr dirty="0" sz="2000" spc="-20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make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your</a:t>
            </a:r>
            <a:r>
              <a:rPr dirty="0" sz="2000" spc="-50">
                <a:latin typeface="Space Grotesk"/>
                <a:cs typeface="Space Grotesk"/>
              </a:rPr>
              <a:t> </a:t>
            </a:r>
            <a:r>
              <a:rPr dirty="0" sz="2000" spc="-20">
                <a:latin typeface="Space Grotesk"/>
                <a:cs typeface="Space Grotesk"/>
              </a:rPr>
              <a:t>VOTE</a:t>
            </a:r>
            <a:endParaRPr sz="2000">
              <a:latin typeface="Space Grotesk"/>
              <a:cs typeface="Space Grotesk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2000">
                <a:latin typeface="Space Grotesk"/>
                <a:cs typeface="Space Grotesk"/>
              </a:rPr>
              <a:t>Geelong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UNESCO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City</a:t>
            </a:r>
            <a:r>
              <a:rPr dirty="0" sz="2000" spc="-20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of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Design</a:t>
            </a:r>
            <a:r>
              <a:rPr dirty="0" sz="2000" spc="-2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People’s</a:t>
            </a:r>
            <a:r>
              <a:rPr dirty="0" sz="2000" spc="-20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Choice</a:t>
            </a:r>
            <a:r>
              <a:rPr dirty="0" sz="2000" spc="-50">
                <a:latin typeface="Space Grotesk"/>
                <a:cs typeface="Space Grotesk"/>
              </a:rPr>
              <a:t> </a:t>
            </a:r>
            <a:r>
              <a:rPr dirty="0" sz="2000" spc="-10">
                <a:latin typeface="Space Grotesk"/>
                <a:cs typeface="Space Grotesk"/>
              </a:rPr>
              <a:t>Award</a:t>
            </a:r>
            <a:endParaRPr sz="2000">
              <a:latin typeface="Space Grotesk"/>
              <a:cs typeface="Space Grotes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1771014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DATES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334500" y="3726585"/>
            <a:ext cx="3845560" cy="21590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5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We</a:t>
            </a:r>
            <a:r>
              <a:rPr dirty="0" sz="1600" spc="-4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</a:t>
            </a:r>
            <a:r>
              <a:rPr dirty="0" sz="1600" spc="-3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Makers</a:t>
            </a:r>
            <a:r>
              <a:rPr dirty="0" sz="1600" spc="-3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exhibition</a:t>
            </a:r>
            <a:r>
              <a:rPr dirty="0" sz="1600" spc="-30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overview</a:t>
            </a:r>
            <a:endParaRPr sz="1600">
              <a:latin typeface="DIN 2014"/>
              <a:cs typeface="DIN 2014"/>
            </a:endParaRPr>
          </a:p>
          <a:p>
            <a:pPr marL="317500" indent="-304800">
              <a:lnSpc>
                <a:spcPct val="100000"/>
              </a:lnSpc>
              <a:spcBef>
                <a:spcPts val="4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Structural,</a:t>
            </a:r>
            <a:r>
              <a:rPr dirty="0" sz="1600" spc="-3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Personal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Cultural</a:t>
            </a:r>
            <a:r>
              <a:rPr dirty="0" sz="1600" spc="-20">
                <a:latin typeface="DIN 2014"/>
                <a:cs typeface="DIN 2014"/>
              </a:rPr>
              <a:t> Lens</a:t>
            </a:r>
            <a:endParaRPr sz="1600">
              <a:latin typeface="DIN 2014"/>
              <a:cs typeface="DIN 2014"/>
            </a:endParaRPr>
          </a:p>
          <a:p>
            <a:pPr marL="317500" indent="-304800">
              <a:lnSpc>
                <a:spcPct val="100000"/>
              </a:lnSpc>
              <a:spcBef>
                <a:spcPts val="4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Artist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Case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study:</a:t>
            </a:r>
            <a:r>
              <a:rPr dirty="0" sz="1600" spc="39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Jasmine-Skye </a:t>
            </a:r>
            <a:r>
              <a:rPr dirty="0" sz="1600" spc="-10">
                <a:latin typeface="DIN 2014"/>
                <a:cs typeface="DIN 2014"/>
              </a:rPr>
              <a:t>Marinos</a:t>
            </a:r>
            <a:endParaRPr sz="1600">
              <a:latin typeface="DIN 2014"/>
              <a:cs typeface="DIN 2014"/>
            </a:endParaRPr>
          </a:p>
          <a:p>
            <a:pPr marL="317500" indent="-304800">
              <a:lnSpc>
                <a:spcPct val="100000"/>
              </a:lnSpc>
              <a:spcBef>
                <a:spcPts val="4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Artist Case study:</a:t>
            </a:r>
            <a:r>
              <a:rPr dirty="0" sz="1600" spc="40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Jedda </a:t>
            </a:r>
            <a:r>
              <a:rPr dirty="0" sz="1600" spc="-10">
                <a:latin typeface="DIN 2014"/>
                <a:cs typeface="DIN 2014"/>
              </a:rPr>
              <a:t>Bahloo</a:t>
            </a:r>
            <a:endParaRPr sz="1600">
              <a:latin typeface="DIN 2014"/>
              <a:cs typeface="DIN 2014"/>
            </a:endParaRPr>
          </a:p>
          <a:p>
            <a:pPr marL="317500" indent="-304800">
              <a:lnSpc>
                <a:spcPct val="100000"/>
              </a:lnSpc>
              <a:spcBef>
                <a:spcPts val="4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Artist Case study:</a:t>
            </a:r>
            <a:r>
              <a:rPr dirty="0" sz="1600" spc="40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Emily </a:t>
            </a:r>
            <a:r>
              <a:rPr dirty="0" sz="1600" spc="-10">
                <a:latin typeface="DIN 2014"/>
                <a:cs typeface="DIN 2014"/>
              </a:rPr>
              <a:t>Rastas</a:t>
            </a:r>
            <a:endParaRPr sz="1600">
              <a:latin typeface="DIN 2014"/>
              <a:cs typeface="DIN 2014"/>
            </a:endParaRPr>
          </a:p>
          <a:p>
            <a:pPr marL="317500" indent="-304800">
              <a:lnSpc>
                <a:spcPct val="100000"/>
              </a:lnSpc>
              <a:spcBef>
                <a:spcPts val="4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Artist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Case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study:</a:t>
            </a:r>
            <a:r>
              <a:rPr dirty="0" sz="1600" spc="39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Kate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V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 </a:t>
            </a:r>
            <a:r>
              <a:rPr dirty="0" sz="1600" spc="-10">
                <a:latin typeface="DIN 2014"/>
                <a:cs typeface="DIN 2014"/>
              </a:rPr>
              <a:t>Sylvester</a:t>
            </a:r>
            <a:endParaRPr sz="1600">
              <a:latin typeface="DIN 2014"/>
              <a:cs typeface="DIN 2014"/>
            </a:endParaRPr>
          </a:p>
          <a:p>
            <a:pPr marL="317500" indent="-304800">
              <a:lnSpc>
                <a:spcPct val="100000"/>
              </a:lnSpc>
              <a:spcBef>
                <a:spcPts val="4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Further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Resources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 </a:t>
            </a:r>
            <a:r>
              <a:rPr dirty="0" sz="1600" spc="-10">
                <a:latin typeface="DIN 2014"/>
                <a:cs typeface="DIN 2014"/>
              </a:rPr>
              <a:t>dates</a:t>
            </a:r>
            <a:endParaRPr sz="1600">
              <a:latin typeface="DIN 2014"/>
              <a:cs typeface="DIN 2014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3409950"/>
            <a:ext cx="7531100" cy="28575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29368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CONTENTS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4959350" indent="-304800">
              <a:lnSpc>
                <a:spcPct val="100000"/>
              </a:lnSpc>
              <a:spcBef>
                <a:spcPts val="580"/>
              </a:spcBef>
              <a:buChar char="•"/>
              <a:tabLst>
                <a:tab pos="4959350" algn="l"/>
                <a:tab pos="4959985" algn="l"/>
              </a:tabLst>
            </a:pPr>
            <a:r>
              <a:rPr dirty="0"/>
              <a:t>Both design competition and </a:t>
            </a:r>
            <a:r>
              <a:rPr dirty="0" spc="-10"/>
              <a:t>exhibition</a:t>
            </a:r>
          </a:p>
          <a:p>
            <a:pPr marL="4959350" indent="-304800">
              <a:lnSpc>
                <a:spcPct val="100000"/>
              </a:lnSpc>
              <a:spcBef>
                <a:spcPts val="480"/>
              </a:spcBef>
              <a:buChar char="•"/>
              <a:tabLst>
                <a:tab pos="4959350" algn="l"/>
                <a:tab pos="4959985" algn="l"/>
              </a:tabLst>
            </a:pPr>
            <a:r>
              <a:rPr dirty="0"/>
              <a:t>Held</a:t>
            </a:r>
            <a:r>
              <a:rPr dirty="0" spc="-10"/>
              <a:t> </a:t>
            </a:r>
            <a:r>
              <a:rPr dirty="0"/>
              <a:t>every</a:t>
            </a:r>
            <a:r>
              <a:rPr dirty="0" spc="-5"/>
              <a:t> </a:t>
            </a:r>
            <a:r>
              <a:rPr dirty="0"/>
              <a:t>two</a:t>
            </a:r>
            <a:r>
              <a:rPr dirty="0" spc="-5"/>
              <a:t> </a:t>
            </a:r>
            <a:r>
              <a:rPr dirty="0" spc="-10"/>
              <a:t>years.</a:t>
            </a:r>
          </a:p>
          <a:p>
            <a:pPr marL="4959350" marR="5080" indent="-304800">
              <a:lnSpc>
                <a:spcPct val="104200"/>
              </a:lnSpc>
              <a:spcBef>
                <a:spcPts val="400"/>
              </a:spcBef>
              <a:buChar char="•"/>
              <a:tabLst>
                <a:tab pos="4959350" algn="l"/>
                <a:tab pos="4959985" algn="l"/>
              </a:tabLst>
            </a:pPr>
            <a:r>
              <a:rPr dirty="0"/>
              <a:t>The</a:t>
            </a:r>
            <a:r>
              <a:rPr dirty="0" spc="-10"/>
              <a:t> </a:t>
            </a:r>
            <a:r>
              <a:rPr dirty="0"/>
              <a:t>exhibition,</a:t>
            </a:r>
            <a:r>
              <a:rPr dirty="0" spc="-5"/>
              <a:t> </a:t>
            </a:r>
            <a:r>
              <a:rPr dirty="0"/>
              <a:t>shown</a:t>
            </a:r>
            <a:r>
              <a:rPr dirty="0" spc="-5"/>
              <a:t> </a:t>
            </a:r>
            <a:r>
              <a:rPr dirty="0"/>
              <a:t>at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/>
              <a:t>National</a:t>
            </a:r>
            <a:r>
              <a:rPr dirty="0" spc="-5"/>
              <a:t> </a:t>
            </a:r>
            <a:r>
              <a:rPr dirty="0"/>
              <a:t>Wool</a:t>
            </a:r>
            <a:r>
              <a:rPr dirty="0" spc="-5"/>
              <a:t> </a:t>
            </a:r>
            <a:r>
              <a:rPr dirty="0"/>
              <a:t>Museum,</a:t>
            </a:r>
            <a:r>
              <a:rPr dirty="0" spc="-5"/>
              <a:t> </a:t>
            </a:r>
            <a:r>
              <a:rPr dirty="0"/>
              <a:t>is</a:t>
            </a:r>
            <a:r>
              <a:rPr dirty="0" spc="-10"/>
              <a:t> </a:t>
            </a:r>
            <a:r>
              <a:rPr dirty="0"/>
              <a:t>aligned</a:t>
            </a:r>
            <a:r>
              <a:rPr dirty="0" spc="-5"/>
              <a:t> </a:t>
            </a:r>
            <a:r>
              <a:rPr dirty="0"/>
              <a:t>with</a:t>
            </a:r>
            <a:r>
              <a:rPr dirty="0" spc="-5"/>
              <a:t> </a:t>
            </a:r>
            <a:r>
              <a:rPr dirty="0"/>
              <a:t>Geelong’s</a:t>
            </a:r>
            <a:r>
              <a:rPr dirty="0" spc="-5"/>
              <a:t> </a:t>
            </a:r>
            <a:r>
              <a:rPr dirty="0" spc="-10"/>
              <a:t>designation </a:t>
            </a:r>
            <a:r>
              <a:rPr dirty="0"/>
              <a:t>as a UNESCO City of </a:t>
            </a:r>
            <a:r>
              <a:rPr dirty="0" spc="-10"/>
              <a:t>Design</a:t>
            </a:r>
          </a:p>
          <a:p>
            <a:pPr marL="4959350" marR="217170" indent="-304800">
              <a:lnSpc>
                <a:spcPct val="104200"/>
              </a:lnSpc>
              <a:spcBef>
                <a:spcPts val="395"/>
              </a:spcBef>
              <a:buChar char="•"/>
              <a:tabLst>
                <a:tab pos="4959350" algn="l"/>
                <a:tab pos="4959985" algn="l"/>
              </a:tabLst>
            </a:pPr>
            <a:r>
              <a:rPr dirty="0"/>
              <a:t>Champions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future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design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5"/>
              <a:t> </a:t>
            </a:r>
            <a:r>
              <a:rPr dirty="0"/>
              <a:t>Geelong’s</a:t>
            </a:r>
            <a:r>
              <a:rPr dirty="0" spc="-5"/>
              <a:t> </a:t>
            </a:r>
            <a:r>
              <a:rPr dirty="0"/>
              <a:t>ongoing</a:t>
            </a:r>
            <a:r>
              <a:rPr dirty="0" spc="-5"/>
              <a:t> </a:t>
            </a:r>
            <a:r>
              <a:rPr dirty="0"/>
              <a:t>role</a:t>
            </a:r>
            <a:r>
              <a:rPr dirty="0" spc="-5"/>
              <a:t> </a:t>
            </a:r>
            <a:r>
              <a:rPr dirty="0"/>
              <a:t>in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wool,</a:t>
            </a:r>
            <a:r>
              <a:rPr dirty="0" spc="-5"/>
              <a:t> </a:t>
            </a:r>
            <a:r>
              <a:rPr dirty="0" spc="-10"/>
              <a:t>fibre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5"/>
              <a:t> </a:t>
            </a:r>
            <a:r>
              <a:rPr dirty="0" spc="-10"/>
              <a:t>textile industries.</a:t>
            </a:r>
          </a:p>
          <a:p>
            <a:pPr marL="4958715" marR="111760" indent="-304800">
              <a:lnSpc>
                <a:spcPts val="2000"/>
              </a:lnSpc>
              <a:spcBef>
                <a:spcPts val="480"/>
              </a:spcBef>
              <a:buChar char="•"/>
              <a:tabLst>
                <a:tab pos="4959350" algn="l"/>
                <a:tab pos="4959985" algn="l"/>
              </a:tabLst>
            </a:pPr>
            <a:r>
              <a:rPr dirty="0"/>
              <a:t>The</a:t>
            </a:r>
            <a:r>
              <a:rPr dirty="0" spc="-10"/>
              <a:t> </a:t>
            </a:r>
            <a:r>
              <a:rPr dirty="0"/>
              <a:t>designer’s</a:t>
            </a:r>
            <a:r>
              <a:rPr dirty="0" spc="-10"/>
              <a:t> </a:t>
            </a:r>
            <a:r>
              <a:rPr dirty="0"/>
              <a:t>brief</a:t>
            </a:r>
            <a:r>
              <a:rPr dirty="0" spc="-10"/>
              <a:t> </a:t>
            </a:r>
            <a:r>
              <a:rPr dirty="0"/>
              <a:t>is</a:t>
            </a:r>
            <a:r>
              <a:rPr dirty="0" spc="-1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create</a:t>
            </a:r>
            <a:r>
              <a:rPr dirty="0" spc="-10"/>
              <a:t> </a:t>
            </a:r>
            <a:r>
              <a:rPr dirty="0"/>
              <a:t>one</a:t>
            </a:r>
            <a:r>
              <a:rPr dirty="0" spc="-10"/>
              <a:t> </a:t>
            </a:r>
            <a:r>
              <a:rPr dirty="0"/>
              <a:t>original</a:t>
            </a:r>
            <a:r>
              <a:rPr dirty="0" spc="-10"/>
              <a:t> outfit </a:t>
            </a:r>
            <a:r>
              <a:rPr dirty="0"/>
              <a:t>that</a:t>
            </a:r>
            <a:r>
              <a:rPr dirty="0" spc="-10"/>
              <a:t> </a:t>
            </a:r>
            <a:r>
              <a:rPr dirty="0" sz="1700" spc="-45"/>
              <a:t>“represents</a:t>
            </a:r>
            <a:r>
              <a:rPr dirty="0" sz="1700" spc="-35"/>
              <a:t> </a:t>
            </a:r>
            <a:r>
              <a:rPr dirty="0" sz="1700" spc="-30"/>
              <a:t>their</a:t>
            </a:r>
            <a:r>
              <a:rPr dirty="0" sz="1700" spc="-35"/>
              <a:t> </a:t>
            </a:r>
            <a:r>
              <a:rPr dirty="0" sz="1700" spc="-45"/>
              <a:t>personal</a:t>
            </a:r>
            <a:r>
              <a:rPr dirty="0" sz="1700" spc="-35"/>
              <a:t> </a:t>
            </a:r>
            <a:r>
              <a:rPr dirty="0" sz="1700" spc="-55"/>
              <a:t>design </a:t>
            </a:r>
            <a:r>
              <a:rPr dirty="0" sz="1700" spc="-40"/>
              <a:t>aesthetic </a:t>
            </a:r>
            <a:r>
              <a:rPr dirty="0" sz="1700" spc="-45"/>
              <a:t>and</a:t>
            </a:r>
            <a:r>
              <a:rPr dirty="0" sz="1700" spc="-35"/>
              <a:t> </a:t>
            </a:r>
            <a:r>
              <a:rPr dirty="0" sz="1700" spc="-60"/>
              <a:t>showcases</a:t>
            </a:r>
            <a:r>
              <a:rPr dirty="0" sz="1700" spc="-40"/>
              <a:t> </a:t>
            </a:r>
            <a:r>
              <a:rPr dirty="0" sz="1700" spc="-30"/>
              <a:t>their</a:t>
            </a:r>
            <a:r>
              <a:rPr dirty="0" sz="1700" spc="-35"/>
              <a:t> </a:t>
            </a:r>
            <a:r>
              <a:rPr dirty="0" sz="1700" spc="-55"/>
              <a:t>commitment</a:t>
            </a:r>
            <a:r>
              <a:rPr dirty="0" sz="1700" spc="-35"/>
              <a:t> </a:t>
            </a:r>
            <a:r>
              <a:rPr dirty="0" sz="1700" spc="-10"/>
              <a:t>to</a:t>
            </a:r>
            <a:r>
              <a:rPr dirty="0" sz="1700" spc="-40"/>
              <a:t> </a:t>
            </a:r>
            <a:r>
              <a:rPr dirty="0" sz="1700" spc="-45"/>
              <a:t>sustainable</a:t>
            </a:r>
            <a:r>
              <a:rPr dirty="0" sz="1700" spc="-35"/>
              <a:t> </a:t>
            </a:r>
            <a:r>
              <a:rPr dirty="0" sz="1700" spc="-10"/>
              <a:t>fashion.”</a:t>
            </a:r>
            <a:endParaRPr sz="1700"/>
          </a:p>
          <a:p>
            <a:pPr marL="4959350" marR="315595" indent="-304800">
              <a:lnSpc>
                <a:spcPct val="104200"/>
              </a:lnSpc>
              <a:spcBef>
                <a:spcPts val="320"/>
              </a:spcBef>
              <a:buChar char="•"/>
              <a:tabLst>
                <a:tab pos="4959985" algn="l"/>
                <a:tab pos="4960620" algn="l"/>
              </a:tabLst>
            </a:pPr>
            <a:r>
              <a:rPr dirty="0"/>
              <a:t>Aimed</a:t>
            </a:r>
            <a:r>
              <a:rPr dirty="0" spc="-5"/>
              <a:t> </a:t>
            </a:r>
            <a:r>
              <a:rPr dirty="0"/>
              <a:t>at</a:t>
            </a:r>
            <a:r>
              <a:rPr dirty="0" spc="-5"/>
              <a:t> </a:t>
            </a:r>
            <a:r>
              <a:rPr dirty="0"/>
              <a:t>emerging designers</a:t>
            </a:r>
            <a:r>
              <a:rPr dirty="0" spc="-5"/>
              <a:t> </a:t>
            </a:r>
            <a:r>
              <a:rPr dirty="0"/>
              <a:t>with</a:t>
            </a:r>
            <a:r>
              <a:rPr dirty="0" spc="-5"/>
              <a:t> </a:t>
            </a:r>
            <a:r>
              <a:rPr dirty="0"/>
              <a:t>less than</a:t>
            </a:r>
            <a:r>
              <a:rPr dirty="0" spc="-5"/>
              <a:t> </a:t>
            </a:r>
            <a:r>
              <a:rPr dirty="0"/>
              <a:t>ten</a:t>
            </a:r>
            <a:r>
              <a:rPr dirty="0" spc="-5"/>
              <a:t> </a:t>
            </a:r>
            <a:r>
              <a:rPr dirty="0"/>
              <a:t>years of</a:t>
            </a:r>
            <a:r>
              <a:rPr dirty="0" spc="-5"/>
              <a:t> </a:t>
            </a:r>
            <a:r>
              <a:rPr dirty="0"/>
              <a:t>industry</a:t>
            </a:r>
            <a:r>
              <a:rPr dirty="0" spc="-5"/>
              <a:t> </a:t>
            </a:r>
            <a:r>
              <a:rPr dirty="0"/>
              <a:t>experience </a:t>
            </a:r>
            <a:r>
              <a:rPr dirty="0" spc="-10"/>
              <a:t>centered </a:t>
            </a:r>
            <a:r>
              <a:rPr dirty="0"/>
              <a:t>around</a:t>
            </a:r>
            <a:r>
              <a:rPr dirty="0" spc="-15"/>
              <a:t> </a:t>
            </a:r>
            <a:r>
              <a:rPr dirty="0"/>
              <a:t>sustainable</a:t>
            </a:r>
            <a:r>
              <a:rPr dirty="0" spc="-15"/>
              <a:t> </a:t>
            </a:r>
            <a:r>
              <a:rPr dirty="0" spc="-10"/>
              <a:t>fibre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textiles.</a:t>
            </a:r>
            <a:r>
              <a:rPr dirty="0" spc="-15"/>
              <a:t> </a:t>
            </a:r>
            <a:r>
              <a:rPr dirty="0"/>
              <a:t>Open</a:t>
            </a:r>
            <a:r>
              <a:rPr dirty="0" spc="-10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designers</a:t>
            </a:r>
            <a:r>
              <a:rPr dirty="0" spc="-15"/>
              <a:t> </a:t>
            </a:r>
            <a:r>
              <a:rPr dirty="0" spc="-10"/>
              <a:t>worldwide.</a:t>
            </a:r>
          </a:p>
          <a:p>
            <a:pPr marL="4959350" indent="-305435">
              <a:lnSpc>
                <a:spcPct val="100000"/>
              </a:lnSpc>
              <a:spcBef>
                <a:spcPts val="480"/>
              </a:spcBef>
              <a:buChar char="•"/>
              <a:tabLst>
                <a:tab pos="4959985" algn="l"/>
                <a:tab pos="4960620" algn="l"/>
              </a:tabLst>
            </a:pPr>
            <a:r>
              <a:rPr dirty="0"/>
              <a:t>Judged winner is awarded </a:t>
            </a:r>
            <a:r>
              <a:rPr dirty="0" spc="-10"/>
              <a:t>$10,000</a:t>
            </a:r>
          </a:p>
          <a:p>
            <a:pPr marL="4959350" indent="-305435">
              <a:lnSpc>
                <a:spcPct val="100000"/>
              </a:lnSpc>
              <a:spcBef>
                <a:spcPts val="480"/>
              </a:spcBef>
              <a:buChar char="•"/>
              <a:tabLst>
                <a:tab pos="4959985" algn="l"/>
                <a:tab pos="4960620" algn="l"/>
              </a:tabLst>
            </a:pPr>
            <a:r>
              <a:rPr dirty="0"/>
              <a:t>People’s</a:t>
            </a:r>
            <a:r>
              <a:rPr dirty="0" spc="-35"/>
              <a:t> </a:t>
            </a:r>
            <a:r>
              <a:rPr dirty="0"/>
              <a:t>Choice</a:t>
            </a:r>
            <a:r>
              <a:rPr dirty="0" spc="-20"/>
              <a:t> </a:t>
            </a:r>
            <a:r>
              <a:rPr dirty="0"/>
              <a:t>Award</a:t>
            </a:r>
            <a:r>
              <a:rPr dirty="0" spc="-20"/>
              <a:t> </a:t>
            </a:r>
            <a:r>
              <a:rPr dirty="0"/>
              <a:t>receives</a:t>
            </a:r>
            <a:r>
              <a:rPr dirty="0" spc="-20"/>
              <a:t> </a:t>
            </a:r>
            <a:r>
              <a:rPr dirty="0" spc="-10"/>
              <a:t>$2000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87" y="508000"/>
            <a:ext cx="4775200" cy="81280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PREMISE </a:t>
            </a:r>
            <a:r>
              <a:rPr dirty="0" spc="-25"/>
              <a:t>OF</a:t>
            </a:r>
          </a:p>
          <a:p>
            <a:pPr marL="12700">
              <a:lnSpc>
                <a:spcPct val="100000"/>
              </a:lnSpc>
            </a:pPr>
            <a:r>
              <a:rPr dirty="0" spc="-25"/>
              <a:t>THE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95300" y="2555133"/>
            <a:ext cx="37846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 b="1">
                <a:solidFill>
                  <a:srgbClr val="FBF6EE"/>
                </a:solidFill>
                <a:latin typeface="DIN 2014"/>
                <a:cs typeface="DIN 2014"/>
              </a:rPr>
              <a:t>COMPETITION</a:t>
            </a:r>
            <a:endParaRPr sz="4800">
              <a:latin typeface="DIN 2014"/>
              <a:cs typeface="DIN 201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87" y="508000"/>
            <a:ext cx="4775200" cy="812801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604000" y="2982466"/>
            <a:ext cx="7899400" cy="319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2000">
                <a:latin typeface="Space Grotesk"/>
                <a:cs typeface="Space Grotesk"/>
              </a:rPr>
              <a:t>In</a:t>
            </a:r>
            <a:r>
              <a:rPr dirty="0" sz="2000" spc="-50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face</a:t>
            </a:r>
            <a:r>
              <a:rPr dirty="0" sz="2000" spc="-3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of</a:t>
            </a:r>
            <a:r>
              <a:rPr dirty="0" sz="2000" spc="-3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the</a:t>
            </a:r>
            <a:r>
              <a:rPr dirty="0" sz="2000" spc="-3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fashion</a:t>
            </a:r>
            <a:r>
              <a:rPr dirty="0" sz="2000" spc="-3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industry’s</a:t>
            </a:r>
            <a:r>
              <a:rPr dirty="0" sz="2000" spc="-3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‘throw</a:t>
            </a:r>
            <a:r>
              <a:rPr dirty="0" sz="2000" spc="-3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out’</a:t>
            </a:r>
            <a:r>
              <a:rPr dirty="0" sz="2000" spc="-35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culture</a:t>
            </a:r>
            <a:r>
              <a:rPr dirty="0" sz="2000" spc="-90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–</a:t>
            </a:r>
            <a:r>
              <a:rPr dirty="0" sz="2000" spc="-90">
                <a:latin typeface="Space Grotesk"/>
                <a:cs typeface="Space Grotesk"/>
              </a:rPr>
              <a:t> </a:t>
            </a:r>
            <a:r>
              <a:rPr dirty="0" sz="2000" spc="-10">
                <a:latin typeface="Space Grotesk"/>
                <a:cs typeface="Space Grotesk"/>
              </a:rPr>
              <a:t>encourage </a:t>
            </a:r>
            <a:r>
              <a:rPr dirty="0" sz="2000">
                <a:latin typeface="Space Grotesk"/>
                <a:cs typeface="Space Grotesk"/>
              </a:rPr>
              <a:t>its</a:t>
            </a:r>
            <a:r>
              <a:rPr dirty="0" sz="2000" spc="-20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young</a:t>
            </a:r>
            <a:r>
              <a:rPr dirty="0" sz="2000" spc="-10">
                <a:latin typeface="Space Grotesk"/>
                <a:cs typeface="Space Grotesk"/>
              </a:rPr>
              <a:t> professionals </a:t>
            </a:r>
            <a:r>
              <a:rPr dirty="0" sz="2000">
                <a:latin typeface="Space Grotesk"/>
                <a:cs typeface="Space Grotesk"/>
              </a:rPr>
              <a:t>to</a:t>
            </a:r>
            <a:r>
              <a:rPr dirty="0" sz="2000" spc="-10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be</a:t>
            </a:r>
            <a:r>
              <a:rPr dirty="0" sz="2000" spc="-10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its</a:t>
            </a:r>
            <a:r>
              <a:rPr dirty="0" sz="2000" spc="-10">
                <a:latin typeface="Space Grotesk"/>
                <a:cs typeface="Space Grotesk"/>
              </a:rPr>
              <a:t> </a:t>
            </a:r>
            <a:r>
              <a:rPr dirty="0" sz="2000">
                <a:latin typeface="Space Grotesk"/>
                <a:cs typeface="Space Grotesk"/>
              </a:rPr>
              <a:t>own</a:t>
            </a:r>
            <a:r>
              <a:rPr dirty="0" sz="2000" spc="-10">
                <a:latin typeface="Space Grotesk"/>
                <a:cs typeface="Space Grotesk"/>
              </a:rPr>
              <a:t> solution</a:t>
            </a:r>
            <a:endParaRPr sz="2000">
              <a:latin typeface="Space Grotesk"/>
              <a:cs typeface="Space Grotes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Space Grotesk"/>
              <a:cs typeface="Space Grotes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2023</a:t>
            </a:r>
            <a:r>
              <a:rPr dirty="0" sz="2800" spc="3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WE</a:t>
            </a:r>
            <a:r>
              <a:rPr dirty="0" sz="2800" spc="50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b="1">
                <a:solidFill>
                  <a:srgbClr val="313D48"/>
                </a:solidFill>
                <a:latin typeface="DIN 2014"/>
                <a:cs typeface="DIN 2014"/>
              </a:rPr>
              <a:t>THE</a:t>
            </a:r>
            <a:r>
              <a:rPr dirty="0" sz="2800" spc="55" b="1">
                <a:solidFill>
                  <a:srgbClr val="313D48"/>
                </a:solidFill>
                <a:latin typeface="DIN 2014"/>
                <a:cs typeface="DIN 2014"/>
              </a:rPr>
              <a:t> </a:t>
            </a: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MAKERS</a:t>
            </a:r>
            <a:endParaRPr sz="2800">
              <a:latin typeface="DIN 2014"/>
              <a:cs typeface="DIN 2014"/>
            </a:endParaRPr>
          </a:p>
          <a:p>
            <a:pPr marL="12700" marR="438150">
              <a:lnSpc>
                <a:spcPct val="104200"/>
              </a:lnSpc>
              <a:spcBef>
                <a:spcPts val="955"/>
              </a:spcBef>
            </a:pPr>
            <a:r>
              <a:rPr dirty="0" sz="1600">
                <a:latin typeface="DIN 2014"/>
                <a:cs typeface="DIN 2014"/>
              </a:rPr>
              <a:t>Curator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Josephine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Rout shortlisted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20 entries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from 77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designs. All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shortlisted </a:t>
            </a:r>
            <a:r>
              <a:rPr dirty="0" sz="1600" spc="-10">
                <a:latin typeface="DIN 2014"/>
                <a:cs typeface="DIN 2014"/>
              </a:rPr>
              <a:t>garments </a:t>
            </a:r>
            <a:r>
              <a:rPr dirty="0" sz="1600">
                <a:latin typeface="DIN 2014"/>
                <a:cs typeface="DIN 2014"/>
              </a:rPr>
              <a:t>were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part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of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 exhibition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that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opened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on the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1st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of </a:t>
            </a:r>
            <a:r>
              <a:rPr dirty="0" sz="1600" spc="-20">
                <a:latin typeface="DIN 2014"/>
                <a:cs typeface="DIN 2014"/>
              </a:rPr>
              <a:t>June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600">
                <a:latin typeface="DIN 2014"/>
                <a:cs typeface="DIN 2014"/>
              </a:rPr>
              <a:t>Three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judges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selected</a:t>
            </a:r>
            <a:r>
              <a:rPr dirty="0" sz="1600" spc="-10">
                <a:latin typeface="DIN 2014"/>
                <a:cs typeface="DIN 2014"/>
              </a:rPr>
              <a:t> final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winner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35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Life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by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Canwen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 spc="-20">
                <a:latin typeface="DIN 2014"/>
                <a:cs typeface="DIN 2014"/>
              </a:rPr>
              <a:t>Zhao</a:t>
            </a:r>
            <a:endParaRPr sz="1600">
              <a:latin typeface="DIN 2014"/>
              <a:cs typeface="DIN 2014"/>
            </a:endParaRPr>
          </a:p>
          <a:p>
            <a:pPr marL="12700" marR="182880">
              <a:lnSpc>
                <a:spcPct val="104200"/>
              </a:lnSpc>
              <a:spcBef>
                <a:spcPts val="1000"/>
              </a:spcBef>
            </a:pPr>
            <a:r>
              <a:rPr dirty="0" sz="1600">
                <a:latin typeface="DIN 2014"/>
                <a:cs typeface="DIN 2014"/>
              </a:rPr>
              <a:t>The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exhibition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captures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perspectives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on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what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defines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sustainable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fashion;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ethical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practice, </a:t>
            </a:r>
            <a:r>
              <a:rPr dirty="0" sz="1600">
                <a:latin typeface="DIN 2014"/>
                <a:cs typeface="DIN 2014"/>
              </a:rPr>
              <a:t>design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ingenuity,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material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consciousness,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circular process,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design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business </a:t>
            </a:r>
            <a:r>
              <a:rPr dirty="0" sz="1600" spc="-10">
                <a:latin typeface="DIN 2014"/>
                <a:cs typeface="DIN 2014"/>
              </a:rPr>
              <a:t>innovation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318579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EXHIBITION GOALS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987" y="508000"/>
            <a:ext cx="4775200" cy="812801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671300" y="2518256"/>
            <a:ext cx="2834640" cy="406463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709295">
              <a:lnSpc>
                <a:spcPct val="109500"/>
              </a:lnSpc>
              <a:spcBef>
                <a:spcPts val="145"/>
              </a:spcBef>
            </a:pPr>
            <a:r>
              <a:rPr dirty="0" sz="1900" b="1">
                <a:solidFill>
                  <a:srgbClr val="B6228D"/>
                </a:solidFill>
                <a:latin typeface="DIN2014-Demi"/>
                <a:cs typeface="DIN2014-Demi"/>
              </a:rPr>
              <a:t>Material </a:t>
            </a: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Innovation </a:t>
            </a:r>
            <a:r>
              <a:rPr dirty="0" sz="1600">
                <a:latin typeface="DIN 2014"/>
                <a:cs typeface="DIN 2014"/>
              </a:rPr>
              <a:t>Jasmine-Skye</a:t>
            </a:r>
            <a:r>
              <a:rPr dirty="0" sz="1600" spc="-2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Marinos </a:t>
            </a:r>
            <a:r>
              <a:rPr dirty="0" sz="1700" spc="-50">
                <a:latin typeface="DIN 2014"/>
                <a:cs typeface="DIN 2014"/>
              </a:rPr>
              <a:t>‘Kaweerr </a:t>
            </a:r>
            <a:r>
              <a:rPr dirty="0" sz="1700" spc="-55">
                <a:latin typeface="DIN 2014"/>
                <a:cs typeface="DIN 2014"/>
              </a:rPr>
              <a:t>Koorran</a:t>
            </a:r>
            <a:r>
              <a:rPr dirty="0" sz="1700" spc="-45">
                <a:latin typeface="DIN 2014"/>
                <a:cs typeface="DIN 2014"/>
              </a:rPr>
              <a:t> </a:t>
            </a:r>
            <a:r>
              <a:rPr dirty="0" sz="1700" spc="-55">
                <a:latin typeface="DIN 2014"/>
                <a:cs typeface="DIN 2014"/>
              </a:rPr>
              <a:t>Dress’</a:t>
            </a:r>
            <a:endParaRPr sz="17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1900" b="1">
                <a:solidFill>
                  <a:srgbClr val="B6228D"/>
                </a:solidFill>
                <a:latin typeface="DIN2014-Demi"/>
                <a:cs typeface="DIN2014-Demi"/>
              </a:rPr>
              <a:t>Design </a:t>
            </a: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Innovation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600">
                <a:latin typeface="DIN 2014"/>
                <a:cs typeface="DIN 2014"/>
              </a:rPr>
              <a:t>Jedda </a:t>
            </a:r>
            <a:r>
              <a:rPr dirty="0" sz="1600" spc="-10">
                <a:latin typeface="DIN 2014"/>
                <a:cs typeface="DIN 2014"/>
              </a:rPr>
              <a:t>Bahloo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700" spc="-70">
                <a:latin typeface="DIN 2014"/>
                <a:cs typeface="DIN 2014"/>
              </a:rPr>
              <a:t>‘mmm…must</a:t>
            </a:r>
            <a:r>
              <a:rPr dirty="0" sz="1700" spc="-20">
                <a:latin typeface="DIN 2014"/>
                <a:cs typeface="DIN 2014"/>
              </a:rPr>
              <a:t> </a:t>
            </a:r>
            <a:r>
              <a:rPr dirty="0" sz="1700" spc="-50">
                <a:latin typeface="DIN 2014"/>
                <a:cs typeface="DIN 2014"/>
              </a:rPr>
              <a:t>have</a:t>
            </a:r>
            <a:r>
              <a:rPr dirty="0" sz="1700" spc="-15">
                <a:latin typeface="DIN 2014"/>
                <a:cs typeface="DIN 2014"/>
              </a:rPr>
              <a:t> </a:t>
            </a:r>
            <a:r>
              <a:rPr dirty="0" sz="1700" spc="-45">
                <a:latin typeface="DIN 2014"/>
                <a:cs typeface="DIN 2014"/>
              </a:rPr>
              <a:t>missed</a:t>
            </a:r>
            <a:r>
              <a:rPr dirty="0" sz="1700" spc="-15">
                <a:latin typeface="DIN 2014"/>
                <a:cs typeface="DIN 2014"/>
              </a:rPr>
              <a:t> </a:t>
            </a:r>
            <a:r>
              <a:rPr dirty="0" sz="1700" spc="-20">
                <a:latin typeface="DIN 2014"/>
                <a:cs typeface="DIN 2014"/>
              </a:rPr>
              <a:t>it…’</a:t>
            </a:r>
            <a:endParaRPr sz="17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1900" b="1">
                <a:solidFill>
                  <a:srgbClr val="B6228D"/>
                </a:solidFill>
                <a:latin typeface="DIN2014-Demi"/>
                <a:cs typeface="DIN2014-Demi"/>
              </a:rPr>
              <a:t>Circular</a:t>
            </a:r>
            <a:r>
              <a:rPr dirty="0" sz="1900" spc="-15" b="1">
                <a:solidFill>
                  <a:srgbClr val="B6228D"/>
                </a:solidFill>
                <a:latin typeface="DIN2014-Demi"/>
                <a:cs typeface="DIN2014-Demi"/>
              </a:rPr>
              <a:t> </a:t>
            </a:r>
            <a:r>
              <a:rPr dirty="0" sz="1900" b="1">
                <a:solidFill>
                  <a:srgbClr val="B6228D"/>
                </a:solidFill>
                <a:latin typeface="DIN2014-Demi"/>
                <a:cs typeface="DIN2014-Demi"/>
              </a:rPr>
              <a:t>Process</a:t>
            </a:r>
            <a:r>
              <a:rPr dirty="0" sz="1900" spc="-15" b="1">
                <a:solidFill>
                  <a:srgbClr val="B6228D"/>
                </a:solidFill>
                <a:latin typeface="DIN2014-Demi"/>
                <a:cs typeface="DIN2014-Demi"/>
              </a:rPr>
              <a:t> </a:t>
            </a: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Innovation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600">
                <a:latin typeface="DIN 2014"/>
                <a:cs typeface="DIN 2014"/>
              </a:rPr>
              <a:t>Kate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V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</a:t>
            </a:r>
            <a:r>
              <a:rPr dirty="0" sz="1600" spc="-10">
                <a:latin typeface="DIN 2014"/>
                <a:cs typeface="DIN 2014"/>
              </a:rPr>
              <a:t> Sylvester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700" spc="-40">
                <a:latin typeface="DIN 2014"/>
                <a:cs typeface="DIN 2014"/>
              </a:rPr>
              <a:t>‘My</a:t>
            </a:r>
            <a:r>
              <a:rPr dirty="0" sz="1700" spc="-50">
                <a:latin typeface="DIN 2014"/>
                <a:cs typeface="DIN 2014"/>
              </a:rPr>
              <a:t> </a:t>
            </a:r>
            <a:r>
              <a:rPr dirty="0" sz="1700" spc="-45">
                <a:latin typeface="DIN 2014"/>
                <a:cs typeface="DIN 2014"/>
              </a:rPr>
              <a:t>Favourite </a:t>
            </a:r>
            <a:r>
              <a:rPr dirty="0" sz="1700" spc="-40">
                <a:latin typeface="DIN 2014"/>
                <a:cs typeface="DIN 2014"/>
              </a:rPr>
              <a:t>t-</a:t>
            </a:r>
            <a:r>
              <a:rPr dirty="0" sz="1700" spc="-10">
                <a:latin typeface="DIN 2014"/>
                <a:cs typeface="DIN 2014"/>
              </a:rPr>
              <a:t>shirt’</a:t>
            </a:r>
            <a:endParaRPr sz="17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1900" b="1">
                <a:solidFill>
                  <a:srgbClr val="B6228D"/>
                </a:solidFill>
                <a:latin typeface="DIN2014-Demi"/>
                <a:cs typeface="DIN2014-Demi"/>
              </a:rPr>
              <a:t>Business </a:t>
            </a: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Innovation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600">
                <a:latin typeface="DIN 2014"/>
                <a:cs typeface="DIN 2014"/>
              </a:rPr>
              <a:t>Emily </a:t>
            </a:r>
            <a:r>
              <a:rPr dirty="0" sz="1600" spc="-10">
                <a:latin typeface="DIN 2014"/>
                <a:cs typeface="DIN 2014"/>
              </a:rPr>
              <a:t>Rastas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700" spc="-35">
                <a:latin typeface="DIN 2014"/>
                <a:cs typeface="DIN 2014"/>
              </a:rPr>
              <a:t>‘Electric</a:t>
            </a:r>
            <a:r>
              <a:rPr dirty="0" sz="1700" spc="-55">
                <a:latin typeface="DIN 2014"/>
                <a:cs typeface="DIN 2014"/>
              </a:rPr>
              <a:t> </a:t>
            </a:r>
            <a:r>
              <a:rPr dirty="0" sz="1700" spc="-10">
                <a:latin typeface="DIN 2014"/>
                <a:cs typeface="DIN 2014"/>
              </a:rPr>
              <a:t>Avenue’</a:t>
            </a:r>
            <a:endParaRPr sz="1700">
              <a:latin typeface="DIN 2014"/>
              <a:cs typeface="DIN 2014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46765" y="3333348"/>
            <a:ext cx="4070350" cy="13360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17500" marR="5080" indent="-304800">
              <a:lnSpc>
                <a:spcPct val="104200"/>
              </a:lnSpc>
              <a:spcBef>
                <a:spcPts val="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Shortlisted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entries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can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be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viewed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on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 b="1">
                <a:solidFill>
                  <a:srgbClr val="026C6C"/>
                </a:solidFill>
                <a:latin typeface="DIN 2014"/>
                <a:cs typeface="DIN 2014"/>
              </a:rPr>
              <a:t>We</a:t>
            </a:r>
            <a:r>
              <a:rPr dirty="0" sz="1600" spc="-5" b="1">
                <a:solidFill>
                  <a:srgbClr val="026C6C"/>
                </a:solidFill>
                <a:latin typeface="DIN 2014"/>
                <a:cs typeface="DIN 2014"/>
              </a:rPr>
              <a:t> </a:t>
            </a:r>
            <a:r>
              <a:rPr dirty="0" sz="1600" spc="-25" b="1">
                <a:solidFill>
                  <a:srgbClr val="026C6C"/>
                </a:solidFill>
                <a:latin typeface="DIN 2014"/>
                <a:cs typeface="DIN 2014"/>
              </a:rPr>
              <a:t>the </a:t>
            </a:r>
            <a:r>
              <a:rPr dirty="0" sz="1600" b="1">
                <a:solidFill>
                  <a:srgbClr val="026C6C"/>
                </a:solidFill>
                <a:latin typeface="DIN 2014"/>
                <a:cs typeface="DIN 2014"/>
              </a:rPr>
              <a:t>Makers</a:t>
            </a:r>
            <a:r>
              <a:rPr dirty="0" sz="1600" spc="-25" b="1">
                <a:solidFill>
                  <a:srgbClr val="026C6C"/>
                </a:solidFill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website</a:t>
            </a:r>
            <a:endParaRPr sz="1600">
              <a:latin typeface="DIN 2014"/>
              <a:cs typeface="DIN 2014"/>
            </a:endParaRPr>
          </a:p>
          <a:p>
            <a:pPr marL="317500" marR="13335" indent="-304800">
              <a:lnSpc>
                <a:spcPct val="1042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The following slides focus on four </a:t>
            </a:r>
            <a:r>
              <a:rPr dirty="0" sz="1600" spc="-10">
                <a:latin typeface="DIN 2014"/>
                <a:cs typeface="DIN 2014"/>
              </a:rPr>
              <a:t>designers </a:t>
            </a:r>
            <a:r>
              <a:rPr dirty="0" sz="1600">
                <a:latin typeface="DIN 2014"/>
                <a:cs typeface="DIN 2014"/>
              </a:rPr>
              <a:t>who each typify one of competition’s </a:t>
            </a:r>
            <a:r>
              <a:rPr dirty="0" sz="1600" spc="-25">
                <a:latin typeface="DIN 2014"/>
                <a:cs typeface="DIN 2014"/>
              </a:rPr>
              <a:t>key </a:t>
            </a:r>
            <a:r>
              <a:rPr dirty="0" sz="1600">
                <a:latin typeface="DIN 2014"/>
                <a:cs typeface="DIN 2014"/>
              </a:rPr>
              <a:t>criteria</a:t>
            </a:r>
            <a:r>
              <a:rPr dirty="0" sz="1600" spc="-10">
                <a:latin typeface="DIN 2014"/>
                <a:cs typeface="DIN 2014"/>
              </a:rPr>
              <a:t> areas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2381885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40894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ARTIST </a:t>
            </a:r>
            <a:r>
              <a:rPr dirty="0" spc="-20"/>
              <a:t>CASE</a:t>
            </a:r>
          </a:p>
          <a:p>
            <a:pPr marL="12700">
              <a:lnSpc>
                <a:spcPct val="100000"/>
              </a:lnSpc>
            </a:pPr>
            <a:r>
              <a:rPr dirty="0" spc="-10"/>
              <a:t>STUDIES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4097654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JASMINE-</a:t>
            </a:r>
            <a:r>
              <a:rPr dirty="0" spc="-20"/>
              <a:t>SKYE </a:t>
            </a:r>
            <a:r>
              <a:rPr dirty="0" spc="-10"/>
              <a:t>MARINOS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960100" y="2483394"/>
            <a:ext cx="3230880" cy="413829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Artist: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Jasmine-Skye</a:t>
            </a:r>
            <a:r>
              <a:rPr dirty="0" sz="1600" spc="-2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Marinos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Title: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Kaweerr</a:t>
            </a:r>
            <a:r>
              <a:rPr dirty="0" sz="1600" spc="-4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Koorran</a:t>
            </a:r>
            <a:r>
              <a:rPr dirty="0" sz="1600" spc="-40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Dress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Materials: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 spc="-10">
                <a:latin typeface="DIN 2014"/>
                <a:cs typeface="DIN 2014"/>
              </a:rPr>
              <a:t>Raffia,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Emu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feathers,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Techniques: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Indigenous</a:t>
            </a:r>
            <a:r>
              <a:rPr dirty="0" sz="1600" spc="20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basket-weaving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Typifies: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Material </a:t>
            </a:r>
            <a:r>
              <a:rPr dirty="0" sz="1600" spc="-10">
                <a:latin typeface="DIN 2014"/>
                <a:cs typeface="DIN 2014"/>
              </a:rPr>
              <a:t>innovation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b="1">
                <a:solidFill>
                  <a:srgbClr val="B6228D"/>
                </a:solidFill>
                <a:latin typeface="DIN2014-Demi"/>
                <a:cs typeface="DIN2014-Demi"/>
              </a:rPr>
              <a:t>Video </a:t>
            </a: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Interview: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Learn | WE THE </a:t>
            </a:r>
            <a:r>
              <a:rPr dirty="0" sz="1600" spc="-10">
                <a:latin typeface="DIN 2014"/>
                <a:cs typeface="DIN 2014"/>
              </a:rPr>
              <a:t>MAKERS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600">
                <a:latin typeface="DIN 2014"/>
                <a:cs typeface="DIN 2014"/>
              </a:rPr>
              <a:t>We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Makers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Exhibition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-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Designers</a:t>
            </a:r>
            <a:endParaRPr sz="1600">
              <a:latin typeface="DIN 2014"/>
              <a:cs typeface="DIN 2014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508000"/>
            <a:ext cx="5283200" cy="81344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4097654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JASMINE-</a:t>
            </a:r>
            <a:r>
              <a:rPr dirty="0" spc="-20"/>
              <a:t>SKYE </a:t>
            </a:r>
            <a:r>
              <a:rPr dirty="0" spc="-10"/>
              <a:t>MARINOS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29300" y="1713304"/>
            <a:ext cx="21615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STRUCTURAL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29300" y="2195904"/>
            <a:ext cx="5149850" cy="13868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17500" marR="5080" indent="-304800">
              <a:lnSpc>
                <a:spcPct val="104200"/>
              </a:lnSpc>
              <a:spcBef>
                <a:spcPts val="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No modern machines were used in making the dress </a:t>
            </a:r>
            <a:r>
              <a:rPr dirty="0" sz="1600" spc="-25">
                <a:latin typeface="DIN 2014"/>
                <a:cs typeface="DIN 2014"/>
              </a:rPr>
              <a:t>and </a:t>
            </a:r>
            <a:r>
              <a:rPr dirty="0" sz="1600" spc="-10">
                <a:latin typeface="DIN 2014"/>
                <a:cs typeface="DIN 2014"/>
              </a:rPr>
              <a:t>accessories</a:t>
            </a:r>
            <a:endParaRPr sz="1600">
              <a:latin typeface="DIN 2014"/>
              <a:cs typeface="DIN 2014"/>
            </a:endParaRPr>
          </a:p>
          <a:p>
            <a:pPr marL="317500" indent="-304800">
              <a:lnSpc>
                <a:spcPct val="100000"/>
              </a:lnSpc>
              <a:spcBef>
                <a:spcPts val="4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 spc="-10">
                <a:latin typeface="DIN 2014"/>
                <a:cs typeface="DIN 2014"/>
              </a:rPr>
              <a:t>Handwoven</a:t>
            </a:r>
            <a:endParaRPr sz="1600">
              <a:latin typeface="DIN 2014"/>
              <a:cs typeface="DIN 2014"/>
            </a:endParaRPr>
          </a:p>
          <a:p>
            <a:pPr marL="317500" marR="1148715" indent="-304800">
              <a:lnSpc>
                <a:spcPct val="1042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Made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from</a:t>
            </a:r>
            <a:r>
              <a:rPr dirty="0" sz="1600" spc="-10">
                <a:latin typeface="DIN 2014"/>
                <a:cs typeface="DIN 2014"/>
              </a:rPr>
              <a:t> raffia </a:t>
            </a:r>
            <a:r>
              <a:rPr dirty="0" sz="1600">
                <a:latin typeface="DIN 2014"/>
                <a:cs typeface="DIN 2014"/>
              </a:rPr>
              <a:t>which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is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sustainable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 spc="-25">
                <a:latin typeface="DIN 2014"/>
                <a:cs typeface="DIN 2014"/>
              </a:rPr>
              <a:t>and </a:t>
            </a:r>
            <a:r>
              <a:rPr dirty="0" sz="1600">
                <a:latin typeface="DIN 2014"/>
                <a:cs typeface="DIN 2014"/>
              </a:rPr>
              <a:t>biodegradable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plant</a:t>
            </a:r>
            <a:r>
              <a:rPr dirty="0" sz="1600" spc="-10">
                <a:latin typeface="DIN 2014"/>
                <a:cs typeface="DIN 2014"/>
              </a:rPr>
              <a:t> fibre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29300" y="3618305"/>
            <a:ext cx="17252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PERSONAL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29300" y="4100905"/>
            <a:ext cx="4386580" cy="523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17500" marR="5080" indent="-304800">
              <a:lnSpc>
                <a:spcPct val="104200"/>
              </a:lnSpc>
              <a:spcBef>
                <a:spcPts val="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Wanted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to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design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</a:t>
            </a:r>
            <a:r>
              <a:rPr dirty="0" sz="1600" spc="-10">
                <a:latin typeface="DIN 2014"/>
                <a:cs typeface="DIN 2014"/>
              </a:rPr>
              <a:t> outfit </a:t>
            </a:r>
            <a:r>
              <a:rPr dirty="0" sz="1600">
                <a:latin typeface="DIN 2014"/>
                <a:cs typeface="DIN 2014"/>
              </a:rPr>
              <a:t>using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only</a:t>
            </a:r>
            <a:r>
              <a:rPr dirty="0" sz="1600" spc="-10">
                <a:latin typeface="DIN 2014"/>
                <a:cs typeface="DIN 2014"/>
              </a:rPr>
              <a:t> traditional methods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29300" y="4659705"/>
            <a:ext cx="170751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CULTURAL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29300" y="5081345"/>
            <a:ext cx="4764405" cy="2311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5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Proud Arrernte </a:t>
            </a:r>
            <a:r>
              <a:rPr dirty="0" sz="1600" spc="-10">
                <a:latin typeface="DIN 2014"/>
                <a:cs typeface="DIN 2014"/>
              </a:rPr>
              <a:t>woman</a:t>
            </a:r>
            <a:endParaRPr sz="1600">
              <a:latin typeface="DIN 2014"/>
              <a:cs typeface="DIN 2014"/>
            </a:endParaRPr>
          </a:p>
          <a:p>
            <a:pPr marL="317500" indent="-304800">
              <a:lnSpc>
                <a:spcPct val="100000"/>
              </a:lnSpc>
              <a:spcBef>
                <a:spcPts val="4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Lived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on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Waddawurung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country for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over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10 </a:t>
            </a:r>
            <a:r>
              <a:rPr dirty="0" sz="1600" spc="-10">
                <a:latin typeface="DIN 2014"/>
                <a:cs typeface="DIN 2014"/>
              </a:rPr>
              <a:t>years</a:t>
            </a:r>
            <a:endParaRPr sz="1600">
              <a:latin typeface="DIN 2014"/>
              <a:cs typeface="DIN 2014"/>
            </a:endParaRPr>
          </a:p>
          <a:p>
            <a:pPr marL="317500" marR="5080" indent="-304800">
              <a:lnSpc>
                <a:spcPct val="1042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Example of Indigenous </a:t>
            </a:r>
            <a:r>
              <a:rPr dirty="0" sz="1600" spc="-10">
                <a:latin typeface="DIN 2014"/>
                <a:cs typeface="DIN 2014"/>
              </a:rPr>
              <a:t>basket-</a:t>
            </a:r>
            <a:r>
              <a:rPr dirty="0" sz="1600">
                <a:latin typeface="DIN 2014"/>
                <a:cs typeface="DIN 2014"/>
              </a:rPr>
              <a:t>weaving as applied </a:t>
            </a:r>
            <a:r>
              <a:rPr dirty="0" sz="1600" spc="-25">
                <a:latin typeface="DIN 2014"/>
                <a:cs typeface="DIN 2014"/>
              </a:rPr>
              <a:t>to </a:t>
            </a:r>
            <a:r>
              <a:rPr dirty="0" sz="1600" spc="-10">
                <a:latin typeface="DIN 2014"/>
                <a:cs typeface="DIN 2014"/>
              </a:rPr>
              <a:t>fashion</a:t>
            </a:r>
            <a:endParaRPr sz="1600">
              <a:latin typeface="DIN 2014"/>
              <a:cs typeface="DIN 2014"/>
            </a:endParaRPr>
          </a:p>
          <a:p>
            <a:pPr marL="317500" marR="66675" indent="-304800">
              <a:lnSpc>
                <a:spcPct val="1042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Emu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feather and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grass skirts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are used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in </a:t>
            </a:r>
            <a:r>
              <a:rPr dirty="0" sz="1600" spc="-10">
                <a:latin typeface="DIN 2014"/>
                <a:cs typeface="DIN 2014"/>
              </a:rPr>
              <a:t>Aboriginal </a:t>
            </a:r>
            <a:r>
              <a:rPr dirty="0" sz="1600">
                <a:latin typeface="DIN 2014"/>
                <a:cs typeface="DIN 2014"/>
              </a:rPr>
              <a:t>celebrations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</a:t>
            </a:r>
            <a:r>
              <a:rPr dirty="0" sz="1600" spc="-10">
                <a:latin typeface="DIN 2014"/>
                <a:cs typeface="DIN 2014"/>
              </a:rPr>
              <a:t> dance</a:t>
            </a:r>
            <a:endParaRPr sz="1600">
              <a:latin typeface="DIN 2014"/>
              <a:cs typeface="DIN 2014"/>
            </a:endParaRPr>
          </a:p>
          <a:p>
            <a:pPr marL="317500" marR="103505" indent="-304800">
              <a:lnSpc>
                <a:spcPct val="1042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Kaweerr</a:t>
            </a:r>
            <a:r>
              <a:rPr dirty="0" sz="1600" spc="-2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Koorran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Dress</a:t>
            </a:r>
            <a:r>
              <a:rPr dirty="0" sz="1600" spc="-2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in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Waddawurung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language </a:t>
            </a:r>
            <a:r>
              <a:rPr dirty="0" sz="1600">
                <a:latin typeface="DIN 2014"/>
                <a:cs typeface="DIN 2014"/>
              </a:rPr>
              <a:t>means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Emu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Feather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Dress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077700" y="508000"/>
            <a:ext cx="3670300" cy="8128000"/>
          </a:xfrm>
          <a:prstGeom prst="rect">
            <a:avLst/>
          </a:prstGeom>
          <a:solidFill>
            <a:srgbClr val="F5C4DA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QUESTIONS</a:t>
            </a:r>
            <a:endParaRPr sz="2800">
              <a:latin typeface="DIN 2014"/>
              <a:cs typeface="DIN 2014"/>
            </a:endParaRPr>
          </a:p>
          <a:p>
            <a:pPr marL="127000" marR="497840">
              <a:lnSpc>
                <a:spcPts val="2200"/>
              </a:lnSpc>
              <a:spcBef>
                <a:spcPts val="1480"/>
              </a:spcBef>
            </a:pPr>
            <a:r>
              <a:rPr dirty="0" sz="1900" i="1">
                <a:latin typeface="DIN 2014"/>
                <a:cs typeface="DIN 2014"/>
              </a:rPr>
              <a:t>Have</a:t>
            </a:r>
            <a:r>
              <a:rPr dirty="0" sz="1900" spc="-10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you tried using a </a:t>
            </a:r>
            <a:r>
              <a:rPr dirty="0" sz="1900" spc="-10" i="1">
                <a:latin typeface="DIN 2014"/>
                <a:cs typeface="DIN 2014"/>
              </a:rPr>
              <a:t>natural fibre</a:t>
            </a:r>
            <a:r>
              <a:rPr dirty="0" sz="1900" spc="-3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in</a:t>
            </a:r>
            <a:r>
              <a:rPr dirty="0" sz="1900" spc="-30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your</a:t>
            </a:r>
            <a:r>
              <a:rPr dirty="0" sz="1900" spc="-35" i="1">
                <a:latin typeface="DIN 2014"/>
                <a:cs typeface="DIN 2014"/>
              </a:rPr>
              <a:t> </a:t>
            </a:r>
            <a:r>
              <a:rPr dirty="0" sz="1900" spc="-10" i="1">
                <a:latin typeface="DIN 2014"/>
                <a:cs typeface="DIN 2014"/>
              </a:rPr>
              <a:t>artwork?</a:t>
            </a:r>
            <a:endParaRPr sz="1900">
              <a:latin typeface="DIN 2014"/>
              <a:cs typeface="DIN 2014"/>
            </a:endParaRPr>
          </a:p>
          <a:p>
            <a:pPr marL="127000" marR="344805">
              <a:lnSpc>
                <a:spcPts val="2200"/>
              </a:lnSpc>
              <a:spcBef>
                <a:spcPts val="1400"/>
              </a:spcBef>
            </a:pPr>
            <a:r>
              <a:rPr dirty="0" sz="1900" i="1">
                <a:latin typeface="DIN 2014"/>
                <a:cs typeface="DIN 2014"/>
              </a:rPr>
              <a:t>Do</a:t>
            </a:r>
            <a:r>
              <a:rPr dirty="0" sz="1900" spc="-10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you use any </a:t>
            </a:r>
            <a:r>
              <a:rPr dirty="0" sz="1900" spc="-10" i="1">
                <a:latin typeface="DIN 2014"/>
                <a:cs typeface="DIN 2014"/>
              </a:rPr>
              <a:t>traditional </a:t>
            </a:r>
            <a:r>
              <a:rPr dirty="0" sz="1900" i="1">
                <a:latin typeface="DIN 2014"/>
                <a:cs typeface="DIN 2014"/>
              </a:rPr>
              <a:t>techniques in your art </a:t>
            </a:r>
            <a:r>
              <a:rPr dirty="0" sz="1900" spc="-10" i="1">
                <a:latin typeface="DIN 2014"/>
                <a:cs typeface="DIN 2014"/>
              </a:rPr>
              <a:t>practise?</a:t>
            </a:r>
            <a:endParaRPr sz="1900">
              <a:latin typeface="DIN 2014"/>
              <a:cs typeface="DIN 2014"/>
            </a:endParaRPr>
          </a:p>
          <a:p>
            <a:pPr marL="127000">
              <a:lnSpc>
                <a:spcPct val="100000"/>
              </a:lnSpc>
              <a:spcBef>
                <a:spcPts val="1260"/>
              </a:spcBef>
            </a:pPr>
            <a:r>
              <a:rPr dirty="0" sz="1900" i="1">
                <a:latin typeface="DIN 2014"/>
                <a:cs typeface="DIN 2014"/>
              </a:rPr>
              <a:t>Who taught you those </a:t>
            </a:r>
            <a:r>
              <a:rPr dirty="0" sz="1900" spc="-10" i="1">
                <a:latin typeface="DIN 2014"/>
                <a:cs typeface="DIN 2014"/>
              </a:rPr>
              <a:t>skills?</a:t>
            </a:r>
            <a:endParaRPr sz="1900">
              <a:latin typeface="DIN 2014"/>
              <a:cs typeface="DIN 2014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3517900"/>
            <a:ext cx="2108200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960100" y="2804006"/>
            <a:ext cx="3230880" cy="349059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Artist: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Jedda </a:t>
            </a:r>
            <a:r>
              <a:rPr dirty="0" sz="1600" spc="-10">
                <a:latin typeface="DIN 2014"/>
                <a:cs typeface="DIN 2014"/>
              </a:rPr>
              <a:t>Bahloo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Title: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mmm…must have missed </a:t>
            </a:r>
            <a:r>
              <a:rPr dirty="0" sz="1600" spc="-25">
                <a:latin typeface="DIN 2014"/>
                <a:cs typeface="DIN 2014"/>
              </a:rPr>
              <a:t>it…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Typifies: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Design </a:t>
            </a:r>
            <a:r>
              <a:rPr dirty="0" sz="1600" spc="-10">
                <a:latin typeface="DIN 2014"/>
                <a:cs typeface="DIN 2014"/>
              </a:rPr>
              <a:t>Innovation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10" b="1">
                <a:solidFill>
                  <a:srgbClr val="B6228D"/>
                </a:solidFill>
                <a:latin typeface="DIN2014-Demi"/>
                <a:cs typeface="DIN2014-Demi"/>
              </a:rPr>
              <a:t>Materials: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>
                <a:latin typeface="DIN 2014"/>
                <a:cs typeface="DIN 2014"/>
              </a:rPr>
              <a:t>Recycled</a:t>
            </a:r>
            <a:r>
              <a:rPr dirty="0" sz="1600" spc="-3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textile,</a:t>
            </a:r>
            <a:r>
              <a:rPr dirty="0" sz="1600" spc="-30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thread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-20" b="1">
                <a:solidFill>
                  <a:srgbClr val="B6228D"/>
                </a:solidFill>
                <a:latin typeface="DIN2014-Demi"/>
                <a:cs typeface="DIN2014-Demi"/>
              </a:rPr>
              <a:t>Web:</a:t>
            </a:r>
            <a:endParaRPr sz="1900">
              <a:latin typeface="DIN2014-Demi"/>
              <a:cs typeface="DIN2014-Dem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 spc="-10">
                <a:latin typeface="DIN 2014"/>
                <a:cs typeface="DIN 2014"/>
                <a:hlinkClick r:id="rId2"/>
              </a:rPr>
              <a:t>www.jeddabahloo.com/about</a:t>
            </a:r>
            <a:endParaRPr sz="1600">
              <a:latin typeface="DIN 2014"/>
              <a:cs typeface="DIN 2014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600">
                <a:latin typeface="DIN 2014"/>
                <a:cs typeface="DIN 2014"/>
              </a:rPr>
              <a:t>We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Makers</a:t>
            </a:r>
            <a:r>
              <a:rPr dirty="0" sz="1600" spc="-2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Exhibition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-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 spc="-10">
                <a:latin typeface="DIN 2014"/>
                <a:cs typeface="DIN 2014"/>
              </a:rPr>
              <a:t>Designers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225234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JEDDA BAHLOO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508000"/>
            <a:ext cx="5283200" cy="81344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360573"/>
            <a:ext cx="225234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JEDDA BAHLOO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3517900"/>
            <a:ext cx="2108199" cy="21082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676900" y="1892300"/>
            <a:ext cx="21615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STRUCTURAL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676900" y="2374900"/>
            <a:ext cx="5203825" cy="777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17500" marR="5080" indent="-304800">
              <a:lnSpc>
                <a:spcPct val="104200"/>
              </a:lnSpc>
              <a:spcBef>
                <a:spcPts val="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This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sculptural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quilted coat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is wadded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with </a:t>
            </a:r>
            <a:r>
              <a:rPr dirty="0" sz="1600" spc="-10">
                <a:latin typeface="DIN 2014"/>
                <a:cs typeface="DIN 2014"/>
              </a:rPr>
              <a:t>multiple- </a:t>
            </a:r>
            <a:r>
              <a:rPr dirty="0" sz="1600">
                <a:latin typeface="DIN 2014"/>
                <a:cs typeface="DIN 2014"/>
              </a:rPr>
              <a:t>coloured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scraps, visible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through the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mesh of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 lace </a:t>
            </a:r>
            <a:r>
              <a:rPr dirty="0" sz="1600" spc="-20">
                <a:latin typeface="DIN 2014"/>
                <a:cs typeface="DIN 2014"/>
              </a:rPr>
              <a:t>top- layer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76900" y="3187700"/>
            <a:ext cx="17252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PERSONAL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76900" y="3670300"/>
            <a:ext cx="5129530" cy="1031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17500" marR="5080" indent="-304800">
              <a:lnSpc>
                <a:spcPct val="104200"/>
              </a:lnSpc>
              <a:spcBef>
                <a:spcPts val="2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Revealing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that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which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is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usually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hidden,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Jedda </a:t>
            </a:r>
            <a:r>
              <a:rPr dirty="0" sz="1600" spc="-10">
                <a:latin typeface="DIN 2014"/>
                <a:cs typeface="DIN 2014"/>
              </a:rPr>
              <a:t>Bahloo’s </a:t>
            </a:r>
            <a:r>
              <a:rPr dirty="0" sz="1600">
                <a:latin typeface="DIN 2014"/>
                <a:cs typeface="DIN 2014"/>
              </a:rPr>
              <a:t>work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comments on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 fashion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system at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large, and </a:t>
            </a:r>
            <a:r>
              <a:rPr dirty="0" sz="1600" spc="-25">
                <a:latin typeface="DIN 2014"/>
                <a:cs typeface="DIN 2014"/>
              </a:rPr>
              <a:t>its </a:t>
            </a:r>
            <a:r>
              <a:rPr dirty="0" sz="1600">
                <a:latin typeface="DIN 2014"/>
                <a:cs typeface="DIN 2014"/>
              </a:rPr>
              <a:t>contribution to environmental waste and the </a:t>
            </a:r>
            <a:r>
              <a:rPr dirty="0" sz="1600" spc="-10">
                <a:latin typeface="DIN 2014"/>
                <a:cs typeface="DIN 2014"/>
              </a:rPr>
              <a:t>exploitation </a:t>
            </a:r>
            <a:r>
              <a:rPr dirty="0" sz="1600">
                <a:latin typeface="DIN 2014"/>
                <a:cs typeface="DIN 2014"/>
              </a:rPr>
              <a:t>of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human </a:t>
            </a:r>
            <a:r>
              <a:rPr dirty="0" sz="1600" spc="-10">
                <a:latin typeface="DIN 2014"/>
                <a:cs typeface="DIN 2014"/>
              </a:rPr>
              <a:t>labour.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76900" y="4737100"/>
            <a:ext cx="170751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CULTURAL</a:t>
            </a:r>
            <a:endParaRPr sz="2800">
              <a:latin typeface="DIN 2014"/>
              <a:cs typeface="DIN 2014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76900" y="5158740"/>
            <a:ext cx="5184140" cy="19558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58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Naarm-based multidisciplinary </a:t>
            </a:r>
            <a:r>
              <a:rPr dirty="0" sz="1600" spc="-10">
                <a:latin typeface="DIN 2014"/>
                <a:cs typeface="DIN 2014"/>
              </a:rPr>
              <a:t>artist</a:t>
            </a:r>
            <a:endParaRPr sz="1600">
              <a:latin typeface="DIN 2014"/>
              <a:cs typeface="DIN 2014"/>
            </a:endParaRPr>
          </a:p>
          <a:p>
            <a:pPr marL="317500" marR="5080" indent="-304800">
              <a:lnSpc>
                <a:spcPct val="104200"/>
              </a:lnSpc>
              <a:spcBef>
                <a:spcPts val="400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Questions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the capacity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for the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fashion industry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to be </a:t>
            </a:r>
            <a:r>
              <a:rPr dirty="0" sz="1600" spc="-10">
                <a:latin typeface="DIN 2014"/>
                <a:cs typeface="DIN 2014"/>
              </a:rPr>
              <a:t>truly sustainable</a:t>
            </a:r>
            <a:endParaRPr sz="1600">
              <a:latin typeface="DIN 2014"/>
              <a:cs typeface="DIN 2014"/>
            </a:endParaRPr>
          </a:p>
          <a:p>
            <a:pPr marL="317500" marR="91440" indent="-304800">
              <a:lnSpc>
                <a:spcPct val="104200"/>
              </a:lnSpc>
              <a:spcBef>
                <a:spcPts val="395"/>
              </a:spcBef>
              <a:buChar char="•"/>
              <a:tabLst>
                <a:tab pos="316865" algn="l"/>
                <a:tab pos="317500" algn="l"/>
              </a:tabLst>
            </a:pPr>
            <a:r>
              <a:rPr dirty="0" sz="1600">
                <a:latin typeface="DIN 2014"/>
                <a:cs typeface="DIN 2014"/>
              </a:rPr>
              <a:t>Incorporate</a:t>
            </a:r>
            <a:r>
              <a:rPr dirty="0" sz="1600" spc="-1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elements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of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waste,</a:t>
            </a:r>
            <a:r>
              <a:rPr dirty="0" sz="1600" spc="-10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modularity,</a:t>
            </a:r>
            <a:r>
              <a:rPr dirty="0" sz="1600" spc="-10">
                <a:latin typeface="DIN 2014"/>
                <a:cs typeface="DIN 2014"/>
              </a:rPr>
              <a:t> functionality, </a:t>
            </a:r>
            <a:r>
              <a:rPr dirty="0" sz="1600">
                <a:latin typeface="DIN 2014"/>
                <a:cs typeface="DIN 2014"/>
              </a:rPr>
              <a:t>emotional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durability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and mending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within her</a:t>
            </a:r>
            <a:r>
              <a:rPr dirty="0" sz="1600" spc="-5">
                <a:latin typeface="DIN 2014"/>
                <a:cs typeface="DIN 2014"/>
              </a:rPr>
              <a:t> </a:t>
            </a:r>
            <a:r>
              <a:rPr dirty="0" sz="1600">
                <a:latin typeface="DIN 2014"/>
                <a:cs typeface="DIN 2014"/>
              </a:rPr>
              <a:t>work </a:t>
            </a:r>
            <a:r>
              <a:rPr dirty="0" sz="1600" spc="-25">
                <a:latin typeface="DIN 2014"/>
                <a:cs typeface="DIN 2014"/>
              </a:rPr>
              <a:t>to </a:t>
            </a:r>
            <a:r>
              <a:rPr dirty="0" sz="1600">
                <a:latin typeface="DIN 2014"/>
                <a:cs typeface="DIN 2014"/>
              </a:rPr>
              <a:t>critique how fashion (the entire industry &amp; mode </a:t>
            </a:r>
            <a:r>
              <a:rPr dirty="0" sz="1600" spc="-25">
                <a:latin typeface="DIN 2014"/>
                <a:cs typeface="DIN 2014"/>
              </a:rPr>
              <a:t>of </a:t>
            </a:r>
            <a:r>
              <a:rPr dirty="0" sz="1600">
                <a:latin typeface="DIN 2014"/>
                <a:cs typeface="DIN 2014"/>
              </a:rPr>
              <a:t>production) impacts the world around </a:t>
            </a:r>
            <a:r>
              <a:rPr dirty="0" sz="1600" spc="-25">
                <a:latin typeface="DIN 2014"/>
                <a:cs typeface="DIN 2014"/>
              </a:rPr>
              <a:t>us.</a:t>
            </a:r>
            <a:endParaRPr sz="1600">
              <a:latin typeface="DIN 2014"/>
              <a:cs typeface="DIN 2014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065000" y="508000"/>
            <a:ext cx="3670300" cy="8128000"/>
          </a:xfrm>
          <a:prstGeom prst="rect">
            <a:avLst/>
          </a:prstGeom>
          <a:solidFill>
            <a:srgbClr val="F5C4DA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dirty="0" sz="2800" spc="-10" b="1">
                <a:solidFill>
                  <a:srgbClr val="313D48"/>
                </a:solidFill>
                <a:latin typeface="DIN 2014"/>
                <a:cs typeface="DIN 2014"/>
              </a:rPr>
              <a:t>QUESTIONS</a:t>
            </a:r>
            <a:endParaRPr sz="2800">
              <a:latin typeface="DIN 2014"/>
              <a:cs typeface="DIN 2014"/>
            </a:endParaRPr>
          </a:p>
          <a:p>
            <a:pPr marL="127000" marR="157480">
              <a:lnSpc>
                <a:spcPts val="2200"/>
              </a:lnSpc>
              <a:spcBef>
                <a:spcPts val="1480"/>
              </a:spcBef>
            </a:pPr>
            <a:r>
              <a:rPr dirty="0" sz="1900" i="1">
                <a:latin typeface="DIN 2014"/>
                <a:cs typeface="DIN 2014"/>
              </a:rPr>
              <a:t>Does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the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way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Bahloo’s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spc="-10" i="1">
                <a:latin typeface="DIN 2014"/>
                <a:cs typeface="DIN 2014"/>
              </a:rPr>
              <a:t>structured </a:t>
            </a:r>
            <a:r>
              <a:rPr dirty="0" sz="1900" i="1">
                <a:latin typeface="DIN 2014"/>
                <a:cs typeface="DIN 2014"/>
              </a:rPr>
              <a:t>her garment </a:t>
            </a:r>
            <a:r>
              <a:rPr dirty="0" sz="1900" spc="-10" i="1">
                <a:latin typeface="DIN 2014"/>
                <a:cs typeface="DIN 2014"/>
              </a:rPr>
              <a:t>successfully </a:t>
            </a:r>
            <a:r>
              <a:rPr dirty="0" sz="1900" i="1">
                <a:latin typeface="DIN 2014"/>
                <a:cs typeface="DIN 2014"/>
              </a:rPr>
              <a:t>communicate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her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critique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i="1">
                <a:latin typeface="DIN 2014"/>
                <a:cs typeface="DIN 2014"/>
              </a:rPr>
              <a:t>of</a:t>
            </a:r>
            <a:r>
              <a:rPr dirty="0" sz="1900" spc="-5" i="1">
                <a:latin typeface="DIN 2014"/>
                <a:cs typeface="DIN 2014"/>
              </a:rPr>
              <a:t> </a:t>
            </a:r>
            <a:r>
              <a:rPr dirty="0" sz="1900" spc="-25" i="1">
                <a:latin typeface="DIN 2014"/>
                <a:cs typeface="DIN 2014"/>
              </a:rPr>
              <a:t>the </a:t>
            </a:r>
            <a:r>
              <a:rPr dirty="0" sz="1900" i="1">
                <a:latin typeface="DIN 2014"/>
                <a:cs typeface="DIN 2014"/>
              </a:rPr>
              <a:t>fashion </a:t>
            </a:r>
            <a:r>
              <a:rPr dirty="0" sz="1900" spc="-10" i="1">
                <a:latin typeface="DIN 2014"/>
                <a:cs typeface="DIN 2014"/>
              </a:rPr>
              <a:t>industry?</a:t>
            </a:r>
            <a:endParaRPr sz="1900">
              <a:latin typeface="DIN 2014"/>
              <a:cs typeface="DIN 2014"/>
            </a:endParaRPr>
          </a:p>
          <a:p>
            <a:pPr algn="just" marL="127000" marR="416559">
              <a:lnSpc>
                <a:spcPts val="2200"/>
              </a:lnSpc>
              <a:spcBef>
                <a:spcPts val="1400"/>
              </a:spcBef>
            </a:pPr>
            <a:r>
              <a:rPr dirty="0" sz="1900" i="1">
                <a:latin typeface="DIN 2014"/>
                <a:cs typeface="DIN 2014"/>
              </a:rPr>
              <a:t>How would you design a </a:t>
            </a:r>
            <a:r>
              <a:rPr dirty="0" sz="1900" spc="-10" i="1">
                <a:latin typeface="DIN 2014"/>
                <a:cs typeface="DIN 2014"/>
              </a:rPr>
              <a:t>jacket </a:t>
            </a:r>
            <a:r>
              <a:rPr dirty="0" sz="1900" i="1">
                <a:latin typeface="DIN 2014"/>
                <a:cs typeface="DIN 2014"/>
              </a:rPr>
              <a:t>to comment on the world’s </a:t>
            </a:r>
            <a:r>
              <a:rPr dirty="0" sz="1900" spc="-20" i="1">
                <a:latin typeface="DIN 2014"/>
                <a:cs typeface="DIN 2014"/>
              </a:rPr>
              <a:t>fast </a:t>
            </a:r>
            <a:r>
              <a:rPr dirty="0" sz="1900" i="1">
                <a:latin typeface="DIN 2014"/>
                <a:cs typeface="DIN 2014"/>
              </a:rPr>
              <a:t>fashion </a:t>
            </a:r>
            <a:r>
              <a:rPr dirty="0" sz="1900" spc="-10" i="1">
                <a:latin typeface="DIN 2014"/>
                <a:cs typeface="DIN 2014"/>
              </a:rPr>
              <a:t>trends?</a:t>
            </a:r>
            <a:endParaRPr sz="1900">
              <a:latin typeface="DIN 2014"/>
              <a:cs typeface="DIN 201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2023-07-12T00:55:12Z</dcterms:created>
  <dcterms:modified xsi:type="dcterms:W3CDTF">2023-07-12T00:55:12Z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2023-07-12T00:00:00Z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2023-07-12T00:00:00Z</vt:filetime>
  </property>
</Properties>
</file>