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6256000" cy="9144000"/>
  <p:notesSz cx="16256000" cy="914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EFBF5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EFBF5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1531600" y="1625600"/>
            <a:ext cx="3962400" cy="589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02C67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00600" cy="9144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28550" y="1387475"/>
            <a:ext cx="3282950" cy="18859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99500" y="819150"/>
            <a:ext cx="3422650" cy="19113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40629" y="1387487"/>
            <a:ext cx="3187699" cy="17779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15400" y="4089400"/>
            <a:ext cx="5990846" cy="372063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9753600" y="45720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50" y="0"/>
                </a:moveTo>
                <a:lnTo>
                  <a:pt x="125871" y="6124"/>
                </a:lnTo>
                <a:lnTo>
                  <a:pt x="84915" y="23407"/>
                </a:lnTo>
                <a:lnTo>
                  <a:pt x="50215" y="50215"/>
                </a:lnTo>
                <a:lnTo>
                  <a:pt x="23407" y="84915"/>
                </a:lnTo>
                <a:lnTo>
                  <a:pt x="6124" y="125871"/>
                </a:lnTo>
                <a:lnTo>
                  <a:pt x="0" y="171450"/>
                </a:lnTo>
                <a:lnTo>
                  <a:pt x="6124" y="217028"/>
                </a:lnTo>
                <a:lnTo>
                  <a:pt x="23407" y="257984"/>
                </a:lnTo>
                <a:lnTo>
                  <a:pt x="50215" y="292684"/>
                </a:lnTo>
                <a:lnTo>
                  <a:pt x="84915" y="319492"/>
                </a:lnTo>
                <a:lnTo>
                  <a:pt x="125871" y="336775"/>
                </a:lnTo>
                <a:lnTo>
                  <a:pt x="171450" y="342900"/>
                </a:lnTo>
                <a:lnTo>
                  <a:pt x="217028" y="336775"/>
                </a:lnTo>
                <a:lnTo>
                  <a:pt x="257984" y="319492"/>
                </a:lnTo>
                <a:lnTo>
                  <a:pt x="292684" y="292684"/>
                </a:lnTo>
                <a:lnTo>
                  <a:pt x="319492" y="257984"/>
                </a:lnTo>
                <a:lnTo>
                  <a:pt x="336775" y="217028"/>
                </a:lnTo>
                <a:lnTo>
                  <a:pt x="342900" y="171450"/>
                </a:lnTo>
                <a:lnTo>
                  <a:pt x="336775" y="125871"/>
                </a:lnTo>
                <a:lnTo>
                  <a:pt x="319492" y="84915"/>
                </a:lnTo>
                <a:lnTo>
                  <a:pt x="292684" y="50215"/>
                </a:lnTo>
                <a:lnTo>
                  <a:pt x="257984" y="23407"/>
                </a:lnTo>
                <a:lnTo>
                  <a:pt x="217028" y="6124"/>
                </a:lnTo>
                <a:lnTo>
                  <a:pt x="171450" y="0"/>
                </a:lnTo>
                <a:close/>
              </a:path>
            </a:pathLst>
          </a:custGeom>
          <a:solidFill>
            <a:srgbClr val="5470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8228330" y="6070600"/>
            <a:ext cx="431800" cy="441325"/>
          </a:xfrm>
          <a:custGeom>
            <a:avLst/>
            <a:gdLst/>
            <a:ahLst/>
            <a:cxnLst/>
            <a:rect l="l" t="t" r="r" b="b"/>
            <a:pathLst>
              <a:path w="431800" h="441325">
                <a:moveTo>
                  <a:pt x="215900" y="0"/>
                </a:moveTo>
                <a:lnTo>
                  <a:pt x="166395" y="5827"/>
                </a:lnTo>
                <a:lnTo>
                  <a:pt x="120951" y="22428"/>
                </a:lnTo>
                <a:lnTo>
                  <a:pt x="80864" y="48476"/>
                </a:lnTo>
                <a:lnTo>
                  <a:pt x="47430" y="82649"/>
                </a:lnTo>
                <a:lnTo>
                  <a:pt x="21943" y="123620"/>
                </a:lnTo>
                <a:lnTo>
                  <a:pt x="5701" y="170066"/>
                </a:lnTo>
                <a:lnTo>
                  <a:pt x="0" y="220662"/>
                </a:lnTo>
                <a:lnTo>
                  <a:pt x="5701" y="271258"/>
                </a:lnTo>
                <a:lnTo>
                  <a:pt x="21943" y="317704"/>
                </a:lnTo>
                <a:lnTo>
                  <a:pt x="47430" y="358675"/>
                </a:lnTo>
                <a:lnTo>
                  <a:pt x="80864" y="392848"/>
                </a:lnTo>
                <a:lnTo>
                  <a:pt x="120951" y="418896"/>
                </a:lnTo>
                <a:lnTo>
                  <a:pt x="166395" y="435497"/>
                </a:lnTo>
                <a:lnTo>
                  <a:pt x="215900" y="441325"/>
                </a:lnTo>
                <a:lnTo>
                  <a:pt x="265404" y="435497"/>
                </a:lnTo>
                <a:lnTo>
                  <a:pt x="310848" y="418896"/>
                </a:lnTo>
                <a:lnTo>
                  <a:pt x="350935" y="392848"/>
                </a:lnTo>
                <a:lnTo>
                  <a:pt x="384369" y="358675"/>
                </a:lnTo>
                <a:lnTo>
                  <a:pt x="409856" y="317704"/>
                </a:lnTo>
                <a:lnTo>
                  <a:pt x="426098" y="271258"/>
                </a:lnTo>
                <a:lnTo>
                  <a:pt x="431800" y="220662"/>
                </a:lnTo>
                <a:lnTo>
                  <a:pt x="426098" y="170066"/>
                </a:lnTo>
                <a:lnTo>
                  <a:pt x="409856" y="123620"/>
                </a:lnTo>
                <a:lnTo>
                  <a:pt x="384369" y="82649"/>
                </a:lnTo>
                <a:lnTo>
                  <a:pt x="350935" y="48476"/>
                </a:lnTo>
                <a:lnTo>
                  <a:pt x="310848" y="22428"/>
                </a:lnTo>
                <a:lnTo>
                  <a:pt x="265404" y="5827"/>
                </a:lnTo>
                <a:lnTo>
                  <a:pt x="215900" y="0"/>
                </a:lnTo>
                <a:close/>
              </a:path>
            </a:pathLst>
          </a:custGeom>
          <a:solidFill>
            <a:srgbClr val="D7A5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7556500" y="2445270"/>
            <a:ext cx="673735" cy="685800"/>
          </a:xfrm>
          <a:custGeom>
            <a:avLst/>
            <a:gdLst/>
            <a:ahLst/>
            <a:cxnLst/>
            <a:rect l="l" t="t" r="r" b="b"/>
            <a:pathLst>
              <a:path w="673734" h="685800">
                <a:moveTo>
                  <a:pt x="0" y="685800"/>
                </a:moveTo>
                <a:lnTo>
                  <a:pt x="673430" y="685800"/>
                </a:lnTo>
                <a:lnTo>
                  <a:pt x="67343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50800">
            <a:solidFill>
              <a:srgbClr val="B623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7893215" y="3122575"/>
            <a:ext cx="1300480" cy="1246505"/>
          </a:xfrm>
          <a:custGeom>
            <a:avLst/>
            <a:gdLst/>
            <a:ahLst/>
            <a:cxnLst/>
            <a:rect l="l" t="t" r="r" b="b"/>
            <a:pathLst>
              <a:path w="1300479" h="1246504">
                <a:moveTo>
                  <a:pt x="0" y="0"/>
                </a:moveTo>
                <a:lnTo>
                  <a:pt x="1299972" y="1246263"/>
                </a:lnTo>
              </a:path>
            </a:pathLst>
          </a:custGeom>
          <a:ln w="38100">
            <a:solidFill>
              <a:srgbClr val="B6238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16993" y="4292636"/>
            <a:ext cx="152400" cy="15240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737350" y="1633537"/>
            <a:ext cx="444500" cy="538480"/>
          </a:xfrm>
          <a:custGeom>
            <a:avLst/>
            <a:gdLst/>
            <a:ahLst/>
            <a:cxnLst/>
            <a:rect l="l" t="t" r="r" b="b"/>
            <a:pathLst>
              <a:path w="444500" h="538480">
                <a:moveTo>
                  <a:pt x="0" y="538162"/>
                </a:moveTo>
                <a:lnTo>
                  <a:pt x="444500" y="538162"/>
                </a:lnTo>
                <a:lnTo>
                  <a:pt x="444500" y="0"/>
                </a:lnTo>
                <a:lnTo>
                  <a:pt x="0" y="0"/>
                </a:lnTo>
                <a:lnTo>
                  <a:pt x="0" y="538162"/>
                </a:lnTo>
                <a:close/>
              </a:path>
            </a:pathLst>
          </a:custGeom>
          <a:ln w="50800">
            <a:solidFill>
              <a:srgbClr val="B623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6959600" y="2164902"/>
            <a:ext cx="1411605" cy="3990975"/>
          </a:xfrm>
          <a:custGeom>
            <a:avLst/>
            <a:gdLst/>
            <a:ahLst/>
            <a:cxnLst/>
            <a:rect l="l" t="t" r="r" b="b"/>
            <a:pathLst>
              <a:path w="1411604" h="3990975">
                <a:moveTo>
                  <a:pt x="0" y="0"/>
                </a:moveTo>
                <a:lnTo>
                  <a:pt x="1411147" y="3990365"/>
                </a:lnTo>
              </a:path>
            </a:pathLst>
          </a:custGeom>
          <a:ln w="38100">
            <a:solidFill>
              <a:srgbClr val="B6238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94547" y="6079070"/>
            <a:ext cx="152400" cy="152400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9144000" y="1412875"/>
            <a:ext cx="381000" cy="390525"/>
          </a:xfrm>
          <a:custGeom>
            <a:avLst/>
            <a:gdLst/>
            <a:ahLst/>
            <a:cxnLst/>
            <a:rect l="l" t="t" r="r" b="b"/>
            <a:pathLst>
              <a:path w="381000" h="390525">
                <a:moveTo>
                  <a:pt x="0" y="390525"/>
                </a:moveTo>
                <a:lnTo>
                  <a:pt x="381000" y="390525"/>
                </a:lnTo>
                <a:lnTo>
                  <a:pt x="381000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50800">
            <a:solidFill>
              <a:srgbClr val="B623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9334500" y="1803400"/>
            <a:ext cx="575945" cy="2822575"/>
          </a:xfrm>
          <a:custGeom>
            <a:avLst/>
            <a:gdLst/>
            <a:ahLst/>
            <a:cxnLst/>
            <a:rect l="l" t="t" r="r" b="b"/>
            <a:pathLst>
              <a:path w="575945" h="2822575">
                <a:moveTo>
                  <a:pt x="0" y="0"/>
                </a:moveTo>
                <a:lnTo>
                  <a:pt x="575627" y="2822435"/>
                </a:lnTo>
              </a:path>
            </a:pathLst>
          </a:custGeom>
          <a:ln w="38100">
            <a:solidFill>
              <a:srgbClr val="B6238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33929" y="4549639"/>
            <a:ext cx="152400" cy="152400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2585700" y="1708670"/>
            <a:ext cx="506730" cy="730250"/>
          </a:xfrm>
          <a:custGeom>
            <a:avLst/>
            <a:gdLst/>
            <a:ahLst/>
            <a:cxnLst/>
            <a:rect l="l" t="t" r="r" b="b"/>
            <a:pathLst>
              <a:path w="506730" h="730250">
                <a:moveTo>
                  <a:pt x="0" y="729729"/>
                </a:moveTo>
                <a:lnTo>
                  <a:pt x="506730" y="729729"/>
                </a:lnTo>
                <a:lnTo>
                  <a:pt x="506730" y="0"/>
                </a:lnTo>
                <a:lnTo>
                  <a:pt x="0" y="0"/>
                </a:lnTo>
                <a:lnTo>
                  <a:pt x="0" y="729729"/>
                </a:lnTo>
                <a:close/>
              </a:path>
            </a:pathLst>
          </a:custGeom>
          <a:ln w="50800">
            <a:solidFill>
              <a:srgbClr val="B623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10308971" y="2438400"/>
            <a:ext cx="2530475" cy="3934460"/>
          </a:xfrm>
          <a:custGeom>
            <a:avLst/>
            <a:gdLst/>
            <a:ahLst/>
            <a:cxnLst/>
            <a:rect l="l" t="t" r="r" b="b"/>
            <a:pathLst>
              <a:path w="2530475" h="3934460">
                <a:moveTo>
                  <a:pt x="2530094" y="0"/>
                </a:moveTo>
                <a:lnTo>
                  <a:pt x="0" y="3933901"/>
                </a:lnTo>
              </a:path>
            </a:pathLst>
          </a:custGeom>
          <a:ln w="38100">
            <a:solidFill>
              <a:srgbClr val="B6238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5" name="bg 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32767" y="6296099"/>
            <a:ext cx="152400" cy="15240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EFBF5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800600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360573"/>
            <a:ext cx="3784600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EFBF5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6.jpg"/><Relationship Id="rId8" Type="http://schemas.openxmlformats.org/officeDocument/2006/relationships/image" Target="../media/image47.jpg"/><Relationship Id="rId9" Type="http://schemas.openxmlformats.org/officeDocument/2006/relationships/image" Target="../media/image48.jpg"/><Relationship Id="rId10" Type="http://schemas.openxmlformats.org/officeDocument/2006/relationships/image" Target="../media/image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png"/><Relationship Id="rId5" Type="http://schemas.openxmlformats.org/officeDocument/2006/relationships/image" Target="../media/image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8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Relationship Id="rId4" Type="http://schemas.openxmlformats.org/officeDocument/2006/relationships/image" Target="../media/image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jpg"/><Relationship Id="rId3" Type="http://schemas.openxmlformats.org/officeDocument/2006/relationships/image" Target="../media/image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8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8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8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image" Target="../media/image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8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Relationship Id="rId3" Type="http://schemas.openxmlformats.org/officeDocument/2006/relationships/image" Target="../media/image8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8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image" Target="../media/image8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g"/><Relationship Id="rId3" Type="http://schemas.openxmlformats.org/officeDocument/2006/relationships/image" Target="../media/image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2674602" y="4297808"/>
            <a:ext cx="683895" cy="136525"/>
            <a:chOff x="12674602" y="4297808"/>
            <a:chExt cx="683895" cy="13652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4602" y="4297808"/>
              <a:ext cx="94373" cy="13609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9041" y="4299523"/>
              <a:ext cx="99263" cy="13437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48220" y="4297808"/>
              <a:ext cx="94373" cy="13609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70509" y="4299583"/>
              <a:ext cx="226773" cy="13262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331926" y="4299584"/>
              <a:ext cx="26670" cy="132715"/>
            </a:xfrm>
            <a:custGeom>
              <a:avLst/>
              <a:gdLst/>
              <a:ahLst/>
              <a:cxnLst/>
              <a:rect l="l" t="t" r="r" b="b"/>
              <a:pathLst>
                <a:path w="26669" h="132714">
                  <a:moveTo>
                    <a:pt x="26212" y="0"/>
                  </a:moveTo>
                  <a:lnTo>
                    <a:pt x="0" y="0"/>
                  </a:lnTo>
                  <a:lnTo>
                    <a:pt x="0" y="132626"/>
                  </a:lnTo>
                  <a:lnTo>
                    <a:pt x="26212" y="132626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FEFBF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3406099" y="4299035"/>
            <a:ext cx="607695" cy="133350"/>
            <a:chOff x="13406099" y="4299035"/>
            <a:chExt cx="607695" cy="13335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06099" y="4299585"/>
              <a:ext cx="97167" cy="13262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36061" y="4299583"/>
              <a:ext cx="114973" cy="13262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83815" y="4299539"/>
              <a:ext cx="94576" cy="13266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3817867" y="4299038"/>
              <a:ext cx="80645" cy="133350"/>
            </a:xfrm>
            <a:custGeom>
              <a:avLst/>
              <a:gdLst/>
              <a:ahLst/>
              <a:cxnLst/>
              <a:rect l="l" t="t" r="r" b="b"/>
              <a:pathLst>
                <a:path w="80644" h="133350">
                  <a:moveTo>
                    <a:pt x="80530" y="110490"/>
                  </a:moveTo>
                  <a:lnTo>
                    <a:pt x="26212" y="110490"/>
                  </a:lnTo>
                  <a:lnTo>
                    <a:pt x="26212" y="0"/>
                  </a:lnTo>
                  <a:lnTo>
                    <a:pt x="0" y="0"/>
                  </a:lnTo>
                  <a:lnTo>
                    <a:pt x="0" y="110490"/>
                  </a:lnTo>
                  <a:lnTo>
                    <a:pt x="0" y="133350"/>
                  </a:lnTo>
                  <a:lnTo>
                    <a:pt x="80530" y="133350"/>
                  </a:lnTo>
                  <a:lnTo>
                    <a:pt x="80530" y="110490"/>
                  </a:lnTo>
                  <a:close/>
                </a:path>
              </a:pathLst>
            </a:custGeom>
            <a:solidFill>
              <a:srgbClr val="FEFB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32857" y="4299585"/>
              <a:ext cx="80517" cy="132626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14119564" y="4297808"/>
            <a:ext cx="403225" cy="136525"/>
            <a:chOff x="14119564" y="4297808"/>
            <a:chExt cx="403225" cy="136525"/>
          </a:xfrm>
        </p:grpSpPr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119564" y="4299541"/>
              <a:ext cx="80517" cy="13266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19985" y="4299583"/>
              <a:ext cx="114973" cy="13262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361554" y="4297808"/>
              <a:ext cx="94373" cy="13609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4496014" y="4375110"/>
              <a:ext cx="26670" cy="57150"/>
            </a:xfrm>
            <a:custGeom>
              <a:avLst/>
              <a:gdLst/>
              <a:ahLst/>
              <a:cxnLst/>
              <a:rect l="l" t="t" r="r" b="b"/>
              <a:pathLst>
                <a:path w="26669" h="57150">
                  <a:moveTo>
                    <a:pt x="0" y="57149"/>
                  </a:moveTo>
                  <a:lnTo>
                    <a:pt x="26200" y="57149"/>
                  </a:lnTo>
                  <a:lnTo>
                    <a:pt x="26200" y="0"/>
                  </a:lnTo>
                  <a:lnTo>
                    <a:pt x="0" y="0"/>
                  </a:lnTo>
                  <a:lnTo>
                    <a:pt x="0" y="57149"/>
                  </a:lnTo>
                  <a:close/>
                </a:path>
              </a:pathLst>
            </a:custGeom>
            <a:solidFill>
              <a:srgbClr val="FEFBF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14496009" y="4300181"/>
            <a:ext cx="97155" cy="132080"/>
          </a:xfrm>
          <a:custGeom>
            <a:avLst/>
            <a:gdLst/>
            <a:ahLst/>
            <a:cxnLst/>
            <a:rect l="l" t="t" r="r" b="b"/>
            <a:pathLst>
              <a:path w="97155" h="132079">
                <a:moveTo>
                  <a:pt x="97155" y="0"/>
                </a:moveTo>
                <a:lnTo>
                  <a:pt x="70954" y="0"/>
                </a:lnTo>
                <a:lnTo>
                  <a:pt x="70954" y="52070"/>
                </a:lnTo>
                <a:lnTo>
                  <a:pt x="26200" y="52070"/>
                </a:lnTo>
                <a:lnTo>
                  <a:pt x="26200" y="0"/>
                </a:lnTo>
                <a:lnTo>
                  <a:pt x="0" y="0"/>
                </a:lnTo>
                <a:lnTo>
                  <a:pt x="0" y="52070"/>
                </a:lnTo>
                <a:lnTo>
                  <a:pt x="0" y="74930"/>
                </a:lnTo>
                <a:lnTo>
                  <a:pt x="70954" y="74930"/>
                </a:lnTo>
                <a:lnTo>
                  <a:pt x="70954" y="132080"/>
                </a:lnTo>
                <a:lnTo>
                  <a:pt x="97155" y="132080"/>
                </a:lnTo>
                <a:lnTo>
                  <a:pt x="97155" y="74930"/>
                </a:lnTo>
                <a:lnTo>
                  <a:pt x="97155" y="52070"/>
                </a:lnTo>
                <a:lnTo>
                  <a:pt x="97155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14641309" y="4297808"/>
            <a:ext cx="309245" cy="136525"/>
            <a:chOff x="14641309" y="4297808"/>
            <a:chExt cx="309245" cy="136525"/>
          </a:xfrm>
        </p:grpSpPr>
        <p:sp>
          <p:nvSpPr>
            <p:cNvPr id="22" name="object 22" descr=""/>
            <p:cNvSpPr/>
            <p:nvPr/>
          </p:nvSpPr>
          <p:spPr>
            <a:xfrm>
              <a:off x="14641309" y="4299584"/>
              <a:ext cx="26670" cy="132715"/>
            </a:xfrm>
            <a:custGeom>
              <a:avLst/>
              <a:gdLst/>
              <a:ahLst/>
              <a:cxnLst/>
              <a:rect l="l" t="t" r="r" b="b"/>
              <a:pathLst>
                <a:path w="26669" h="132714">
                  <a:moveTo>
                    <a:pt x="26212" y="0"/>
                  </a:moveTo>
                  <a:lnTo>
                    <a:pt x="0" y="0"/>
                  </a:lnTo>
                  <a:lnTo>
                    <a:pt x="0" y="132626"/>
                  </a:lnTo>
                  <a:lnTo>
                    <a:pt x="26212" y="132626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FEFB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11551" y="4297808"/>
              <a:ext cx="99060" cy="13609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52768" y="4299584"/>
              <a:ext cx="97167" cy="132626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13670731" y="4499457"/>
            <a:ext cx="541655" cy="132715"/>
            <a:chOff x="13670731" y="4499457"/>
            <a:chExt cx="541655" cy="132715"/>
          </a:xfrm>
        </p:grpSpPr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70731" y="4499466"/>
              <a:ext cx="94576" cy="13262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801820" y="4499461"/>
              <a:ext cx="99250" cy="132626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3939824" y="4499457"/>
              <a:ext cx="26670" cy="132715"/>
            </a:xfrm>
            <a:custGeom>
              <a:avLst/>
              <a:gdLst/>
              <a:ahLst/>
              <a:cxnLst/>
              <a:rect l="l" t="t" r="r" b="b"/>
              <a:pathLst>
                <a:path w="26669" h="132714">
                  <a:moveTo>
                    <a:pt x="26212" y="0"/>
                  </a:moveTo>
                  <a:lnTo>
                    <a:pt x="0" y="0"/>
                  </a:lnTo>
                  <a:lnTo>
                    <a:pt x="0" y="132626"/>
                  </a:lnTo>
                  <a:lnTo>
                    <a:pt x="26212" y="132626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FEFB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06875" y="4499466"/>
              <a:ext cx="87248" cy="13262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131757" y="4499466"/>
              <a:ext cx="80517" cy="132626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14315093" y="4497689"/>
            <a:ext cx="447675" cy="136525"/>
            <a:chOff x="14315093" y="4497689"/>
            <a:chExt cx="447675" cy="136525"/>
          </a:xfrm>
        </p:grpSpPr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315093" y="4497748"/>
              <a:ext cx="81457" cy="13434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434591" y="4497730"/>
              <a:ext cx="86868" cy="13605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558579" y="4497748"/>
              <a:ext cx="81495" cy="13434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677663" y="4497689"/>
              <a:ext cx="85013" cy="136093"/>
            </a:xfrm>
            <a:prstGeom prst="rect">
              <a:avLst/>
            </a:prstGeom>
          </p:spPr>
        </p:pic>
      </p:grpSp>
      <p:sp>
        <p:nvSpPr>
          <p:cNvPr id="36" name="object 36" descr=""/>
          <p:cNvSpPr/>
          <p:nvPr/>
        </p:nvSpPr>
        <p:spPr>
          <a:xfrm>
            <a:off x="14384160" y="563422"/>
            <a:ext cx="490220" cy="679450"/>
          </a:xfrm>
          <a:custGeom>
            <a:avLst/>
            <a:gdLst/>
            <a:ahLst/>
            <a:cxnLst/>
            <a:rect l="l" t="t" r="r" b="b"/>
            <a:pathLst>
              <a:path w="490219" h="679450">
                <a:moveTo>
                  <a:pt x="489661" y="553720"/>
                </a:moveTo>
                <a:lnTo>
                  <a:pt x="141833" y="553720"/>
                </a:lnTo>
                <a:lnTo>
                  <a:pt x="141833" y="387350"/>
                </a:lnTo>
                <a:lnTo>
                  <a:pt x="454393" y="387350"/>
                </a:lnTo>
                <a:lnTo>
                  <a:pt x="454393" y="270510"/>
                </a:lnTo>
                <a:lnTo>
                  <a:pt x="141833" y="270510"/>
                </a:lnTo>
                <a:lnTo>
                  <a:pt x="141833" y="125730"/>
                </a:lnTo>
                <a:lnTo>
                  <a:pt x="482422" y="125730"/>
                </a:lnTo>
                <a:lnTo>
                  <a:pt x="482422" y="0"/>
                </a:lnTo>
                <a:lnTo>
                  <a:pt x="0" y="0"/>
                </a:lnTo>
                <a:lnTo>
                  <a:pt x="0" y="125730"/>
                </a:lnTo>
                <a:lnTo>
                  <a:pt x="0" y="270510"/>
                </a:lnTo>
                <a:lnTo>
                  <a:pt x="0" y="387350"/>
                </a:lnTo>
                <a:lnTo>
                  <a:pt x="0" y="553720"/>
                </a:lnTo>
                <a:lnTo>
                  <a:pt x="0" y="679450"/>
                </a:lnTo>
                <a:lnTo>
                  <a:pt x="489661" y="679450"/>
                </a:lnTo>
                <a:lnTo>
                  <a:pt x="489661" y="55372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3336227" y="563057"/>
            <a:ext cx="847725" cy="680085"/>
          </a:xfrm>
          <a:custGeom>
            <a:avLst/>
            <a:gdLst/>
            <a:ahLst/>
            <a:cxnLst/>
            <a:rect l="l" t="t" r="r" b="b"/>
            <a:pathLst>
              <a:path w="847725" h="680085">
                <a:moveTo>
                  <a:pt x="847407" y="0"/>
                </a:moveTo>
                <a:lnTo>
                  <a:pt x="708266" y="0"/>
                </a:lnTo>
                <a:lnTo>
                  <a:pt x="602589" y="468414"/>
                </a:lnTo>
                <a:lnTo>
                  <a:pt x="600760" y="468414"/>
                </a:lnTo>
                <a:lnTo>
                  <a:pt x="490550" y="0"/>
                </a:lnTo>
                <a:lnTo>
                  <a:pt x="357771" y="0"/>
                </a:lnTo>
                <a:lnTo>
                  <a:pt x="245744" y="462699"/>
                </a:lnTo>
                <a:lnTo>
                  <a:pt x="243916" y="462699"/>
                </a:lnTo>
                <a:lnTo>
                  <a:pt x="141833" y="0"/>
                </a:lnTo>
                <a:lnTo>
                  <a:pt x="0" y="0"/>
                </a:lnTo>
                <a:lnTo>
                  <a:pt x="170751" y="679767"/>
                </a:lnTo>
                <a:lnTo>
                  <a:pt x="314413" y="679767"/>
                </a:lnTo>
                <a:lnTo>
                  <a:pt x="421919" y="217068"/>
                </a:lnTo>
                <a:lnTo>
                  <a:pt x="423697" y="217068"/>
                </a:lnTo>
                <a:lnTo>
                  <a:pt x="533018" y="679767"/>
                </a:lnTo>
                <a:lnTo>
                  <a:pt x="673938" y="679767"/>
                </a:lnTo>
                <a:lnTo>
                  <a:pt x="847407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3645922" y="1496478"/>
            <a:ext cx="528955" cy="679450"/>
          </a:xfrm>
          <a:custGeom>
            <a:avLst/>
            <a:gdLst/>
            <a:ahLst/>
            <a:cxnLst/>
            <a:rect l="l" t="t" r="r" b="b"/>
            <a:pathLst>
              <a:path w="528955" h="679450">
                <a:moveTo>
                  <a:pt x="528459" y="0"/>
                </a:moveTo>
                <a:lnTo>
                  <a:pt x="0" y="0"/>
                </a:lnTo>
                <a:lnTo>
                  <a:pt x="0" y="125730"/>
                </a:lnTo>
                <a:lnTo>
                  <a:pt x="193319" y="125730"/>
                </a:lnTo>
                <a:lnTo>
                  <a:pt x="193319" y="679450"/>
                </a:lnTo>
                <a:lnTo>
                  <a:pt x="335127" y="679450"/>
                </a:lnTo>
                <a:lnTo>
                  <a:pt x="335127" y="125730"/>
                </a:lnTo>
                <a:lnTo>
                  <a:pt x="528459" y="125730"/>
                </a:lnTo>
                <a:lnTo>
                  <a:pt x="528459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4383974" y="1882730"/>
            <a:ext cx="142240" cy="293370"/>
          </a:xfrm>
          <a:custGeom>
            <a:avLst/>
            <a:gdLst/>
            <a:ahLst/>
            <a:cxnLst/>
            <a:rect l="l" t="t" r="r" b="b"/>
            <a:pathLst>
              <a:path w="142240" h="293369">
                <a:moveTo>
                  <a:pt x="0" y="293370"/>
                </a:moveTo>
                <a:lnTo>
                  <a:pt x="141833" y="293370"/>
                </a:lnTo>
                <a:lnTo>
                  <a:pt x="141833" y="0"/>
                </a:lnTo>
                <a:lnTo>
                  <a:pt x="0" y="0"/>
                </a:lnTo>
                <a:lnTo>
                  <a:pt x="0" y="29337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4383970" y="1496656"/>
            <a:ext cx="544830" cy="679450"/>
          </a:xfrm>
          <a:custGeom>
            <a:avLst/>
            <a:gdLst/>
            <a:ahLst/>
            <a:cxnLst/>
            <a:rect l="l" t="t" r="r" b="b"/>
            <a:pathLst>
              <a:path w="544830" h="679450">
                <a:moveTo>
                  <a:pt x="544753" y="0"/>
                </a:moveTo>
                <a:lnTo>
                  <a:pt x="402907" y="0"/>
                </a:lnTo>
                <a:lnTo>
                  <a:pt x="402907" y="260350"/>
                </a:lnTo>
                <a:lnTo>
                  <a:pt x="141833" y="260350"/>
                </a:lnTo>
                <a:lnTo>
                  <a:pt x="141833" y="0"/>
                </a:lnTo>
                <a:lnTo>
                  <a:pt x="0" y="0"/>
                </a:lnTo>
                <a:lnTo>
                  <a:pt x="0" y="260350"/>
                </a:lnTo>
                <a:lnTo>
                  <a:pt x="0" y="386080"/>
                </a:lnTo>
                <a:lnTo>
                  <a:pt x="402907" y="386080"/>
                </a:lnTo>
                <a:lnTo>
                  <a:pt x="402907" y="679450"/>
                </a:lnTo>
                <a:lnTo>
                  <a:pt x="544753" y="679450"/>
                </a:lnTo>
                <a:lnTo>
                  <a:pt x="544753" y="386080"/>
                </a:lnTo>
                <a:lnTo>
                  <a:pt x="544753" y="260350"/>
                </a:lnTo>
                <a:lnTo>
                  <a:pt x="544753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5188896" y="1496326"/>
            <a:ext cx="490220" cy="679450"/>
          </a:xfrm>
          <a:custGeom>
            <a:avLst/>
            <a:gdLst/>
            <a:ahLst/>
            <a:cxnLst/>
            <a:rect l="l" t="t" r="r" b="b"/>
            <a:pathLst>
              <a:path w="490219" h="679450">
                <a:moveTo>
                  <a:pt x="489635" y="553720"/>
                </a:moveTo>
                <a:lnTo>
                  <a:pt x="141808" y="553720"/>
                </a:lnTo>
                <a:lnTo>
                  <a:pt x="141808" y="387350"/>
                </a:lnTo>
                <a:lnTo>
                  <a:pt x="454406" y="387350"/>
                </a:lnTo>
                <a:lnTo>
                  <a:pt x="454406" y="271780"/>
                </a:lnTo>
                <a:lnTo>
                  <a:pt x="141808" y="271780"/>
                </a:lnTo>
                <a:lnTo>
                  <a:pt x="141808" y="125730"/>
                </a:lnTo>
                <a:lnTo>
                  <a:pt x="482396" y="125730"/>
                </a:lnTo>
                <a:lnTo>
                  <a:pt x="482396" y="0"/>
                </a:lnTo>
                <a:lnTo>
                  <a:pt x="0" y="0"/>
                </a:lnTo>
                <a:lnTo>
                  <a:pt x="0" y="125730"/>
                </a:lnTo>
                <a:lnTo>
                  <a:pt x="0" y="271780"/>
                </a:lnTo>
                <a:lnTo>
                  <a:pt x="0" y="387350"/>
                </a:lnTo>
                <a:lnTo>
                  <a:pt x="0" y="553720"/>
                </a:lnTo>
                <a:lnTo>
                  <a:pt x="0" y="679450"/>
                </a:lnTo>
                <a:lnTo>
                  <a:pt x="489635" y="679450"/>
                </a:lnTo>
                <a:lnTo>
                  <a:pt x="489635" y="55372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4383818" y="2429054"/>
            <a:ext cx="595630" cy="680085"/>
          </a:xfrm>
          <a:custGeom>
            <a:avLst/>
            <a:gdLst/>
            <a:ahLst/>
            <a:cxnLst/>
            <a:rect l="l" t="t" r="r" b="b"/>
            <a:pathLst>
              <a:path w="595630" h="680085">
                <a:moveTo>
                  <a:pt x="570966" y="0"/>
                </a:moveTo>
                <a:lnTo>
                  <a:pt x="393903" y="0"/>
                </a:lnTo>
                <a:lnTo>
                  <a:pt x="141846" y="281813"/>
                </a:lnTo>
                <a:lnTo>
                  <a:pt x="141846" y="0"/>
                </a:lnTo>
                <a:lnTo>
                  <a:pt x="0" y="0"/>
                </a:lnTo>
                <a:lnTo>
                  <a:pt x="0" y="679729"/>
                </a:lnTo>
                <a:lnTo>
                  <a:pt x="141846" y="679729"/>
                </a:lnTo>
                <a:lnTo>
                  <a:pt x="141846" y="460781"/>
                </a:lnTo>
                <a:lnTo>
                  <a:pt x="223139" y="374129"/>
                </a:lnTo>
                <a:lnTo>
                  <a:pt x="417398" y="679729"/>
                </a:lnTo>
                <a:lnTo>
                  <a:pt x="595363" y="679729"/>
                </a:lnTo>
                <a:lnTo>
                  <a:pt x="318909" y="268478"/>
                </a:lnTo>
                <a:lnTo>
                  <a:pt x="570966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2674606" y="2429060"/>
            <a:ext cx="695325" cy="680085"/>
          </a:xfrm>
          <a:custGeom>
            <a:avLst/>
            <a:gdLst/>
            <a:ahLst/>
            <a:cxnLst/>
            <a:rect l="l" t="t" r="r" b="b"/>
            <a:pathLst>
              <a:path w="695325" h="680085">
                <a:moveTo>
                  <a:pt x="694715" y="0"/>
                </a:moveTo>
                <a:lnTo>
                  <a:pt x="495045" y="0"/>
                </a:lnTo>
                <a:lnTo>
                  <a:pt x="352310" y="467423"/>
                </a:lnTo>
                <a:lnTo>
                  <a:pt x="350532" y="467423"/>
                </a:lnTo>
                <a:lnTo>
                  <a:pt x="199669" y="0"/>
                </a:lnTo>
                <a:lnTo>
                  <a:pt x="0" y="0"/>
                </a:lnTo>
                <a:lnTo>
                  <a:pt x="0" y="679716"/>
                </a:lnTo>
                <a:lnTo>
                  <a:pt x="132816" y="679716"/>
                </a:lnTo>
                <a:lnTo>
                  <a:pt x="132816" y="202742"/>
                </a:lnTo>
                <a:lnTo>
                  <a:pt x="134594" y="202742"/>
                </a:lnTo>
                <a:lnTo>
                  <a:pt x="292696" y="679716"/>
                </a:lnTo>
                <a:lnTo>
                  <a:pt x="402018" y="679716"/>
                </a:lnTo>
                <a:lnTo>
                  <a:pt x="560082" y="198018"/>
                </a:lnTo>
                <a:lnTo>
                  <a:pt x="561898" y="198018"/>
                </a:lnTo>
                <a:lnTo>
                  <a:pt x="561898" y="679716"/>
                </a:lnTo>
                <a:lnTo>
                  <a:pt x="694715" y="679716"/>
                </a:lnTo>
                <a:lnTo>
                  <a:pt x="694715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3561724" y="2429050"/>
            <a:ext cx="631190" cy="680085"/>
          </a:xfrm>
          <a:custGeom>
            <a:avLst/>
            <a:gdLst/>
            <a:ahLst/>
            <a:cxnLst/>
            <a:rect l="l" t="t" r="r" b="b"/>
            <a:pathLst>
              <a:path w="631190" h="680085">
                <a:moveTo>
                  <a:pt x="389369" y="0"/>
                </a:moveTo>
                <a:lnTo>
                  <a:pt x="243928" y="0"/>
                </a:lnTo>
                <a:lnTo>
                  <a:pt x="0" y="679729"/>
                </a:lnTo>
                <a:lnTo>
                  <a:pt x="142722" y="679729"/>
                </a:lnTo>
                <a:lnTo>
                  <a:pt x="193332" y="528383"/>
                </a:lnTo>
                <a:lnTo>
                  <a:pt x="576873" y="528383"/>
                </a:lnTo>
                <a:lnTo>
                  <a:pt x="537335" y="416966"/>
                </a:lnTo>
                <a:lnTo>
                  <a:pt x="230365" y="416966"/>
                </a:lnTo>
                <a:lnTo>
                  <a:pt x="314375" y="167551"/>
                </a:lnTo>
                <a:lnTo>
                  <a:pt x="448827" y="167551"/>
                </a:lnTo>
                <a:lnTo>
                  <a:pt x="389369" y="0"/>
                </a:lnTo>
                <a:close/>
              </a:path>
              <a:path w="631190" h="680085">
                <a:moveTo>
                  <a:pt x="576873" y="528383"/>
                </a:moveTo>
                <a:lnTo>
                  <a:pt x="434543" y="528383"/>
                </a:lnTo>
                <a:lnTo>
                  <a:pt x="483311" y="679729"/>
                </a:lnTo>
                <a:lnTo>
                  <a:pt x="630580" y="679729"/>
                </a:lnTo>
                <a:lnTo>
                  <a:pt x="576873" y="528383"/>
                </a:lnTo>
                <a:close/>
              </a:path>
              <a:path w="631190" h="680085">
                <a:moveTo>
                  <a:pt x="448827" y="167551"/>
                </a:moveTo>
                <a:lnTo>
                  <a:pt x="316191" y="167551"/>
                </a:lnTo>
                <a:lnTo>
                  <a:pt x="397497" y="416966"/>
                </a:lnTo>
                <a:lnTo>
                  <a:pt x="537335" y="416966"/>
                </a:lnTo>
                <a:lnTo>
                  <a:pt x="448827" y="167551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2674600" y="0"/>
            <a:ext cx="551180" cy="580390"/>
          </a:xfrm>
          <a:custGeom>
            <a:avLst/>
            <a:gdLst/>
            <a:ahLst/>
            <a:cxnLst/>
            <a:rect l="l" t="t" r="r" b="b"/>
            <a:pathLst>
              <a:path w="551180" h="580390">
                <a:moveTo>
                  <a:pt x="550633" y="0"/>
                </a:moveTo>
                <a:lnTo>
                  <a:pt x="0" y="0"/>
                </a:lnTo>
                <a:lnTo>
                  <a:pt x="0" y="138430"/>
                </a:lnTo>
                <a:lnTo>
                  <a:pt x="0" y="580390"/>
                </a:lnTo>
                <a:lnTo>
                  <a:pt x="131419" y="580390"/>
                </a:lnTo>
                <a:lnTo>
                  <a:pt x="131419" y="138430"/>
                </a:lnTo>
                <a:lnTo>
                  <a:pt x="550633" y="138430"/>
                </a:lnTo>
                <a:lnTo>
                  <a:pt x="550633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5705354" y="4053522"/>
            <a:ext cx="551180" cy="580390"/>
          </a:xfrm>
          <a:custGeom>
            <a:avLst/>
            <a:gdLst/>
            <a:ahLst/>
            <a:cxnLst/>
            <a:rect l="l" t="t" r="r" b="b"/>
            <a:pathLst>
              <a:path w="551180" h="580389">
                <a:moveTo>
                  <a:pt x="550633" y="0"/>
                </a:moveTo>
                <a:lnTo>
                  <a:pt x="419214" y="0"/>
                </a:lnTo>
                <a:lnTo>
                  <a:pt x="419214" y="441960"/>
                </a:lnTo>
                <a:lnTo>
                  <a:pt x="0" y="441960"/>
                </a:lnTo>
                <a:lnTo>
                  <a:pt x="0" y="580390"/>
                </a:lnTo>
                <a:lnTo>
                  <a:pt x="550633" y="580390"/>
                </a:lnTo>
                <a:lnTo>
                  <a:pt x="550633" y="441960"/>
                </a:lnTo>
                <a:lnTo>
                  <a:pt x="550633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13661911" y="3363962"/>
            <a:ext cx="490220" cy="679450"/>
          </a:xfrm>
          <a:custGeom>
            <a:avLst/>
            <a:gdLst/>
            <a:ahLst/>
            <a:cxnLst/>
            <a:rect l="l" t="t" r="r" b="b"/>
            <a:pathLst>
              <a:path w="490219" h="679450">
                <a:moveTo>
                  <a:pt x="489661" y="553720"/>
                </a:moveTo>
                <a:lnTo>
                  <a:pt x="141833" y="553720"/>
                </a:lnTo>
                <a:lnTo>
                  <a:pt x="141833" y="387350"/>
                </a:lnTo>
                <a:lnTo>
                  <a:pt x="454431" y="387350"/>
                </a:lnTo>
                <a:lnTo>
                  <a:pt x="454431" y="270510"/>
                </a:lnTo>
                <a:lnTo>
                  <a:pt x="141833" y="270510"/>
                </a:lnTo>
                <a:lnTo>
                  <a:pt x="141833" y="125730"/>
                </a:lnTo>
                <a:lnTo>
                  <a:pt x="482422" y="125730"/>
                </a:lnTo>
                <a:lnTo>
                  <a:pt x="482422" y="0"/>
                </a:lnTo>
                <a:lnTo>
                  <a:pt x="0" y="0"/>
                </a:lnTo>
                <a:lnTo>
                  <a:pt x="0" y="125730"/>
                </a:lnTo>
                <a:lnTo>
                  <a:pt x="0" y="270510"/>
                </a:lnTo>
                <a:lnTo>
                  <a:pt x="0" y="387350"/>
                </a:lnTo>
                <a:lnTo>
                  <a:pt x="0" y="553720"/>
                </a:lnTo>
                <a:lnTo>
                  <a:pt x="0" y="679450"/>
                </a:lnTo>
                <a:lnTo>
                  <a:pt x="489661" y="679450"/>
                </a:lnTo>
                <a:lnTo>
                  <a:pt x="489661" y="55372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5129901" y="3347647"/>
            <a:ext cx="542925" cy="711200"/>
          </a:xfrm>
          <a:custGeom>
            <a:avLst/>
            <a:gdLst/>
            <a:ahLst/>
            <a:cxnLst/>
            <a:rect l="l" t="t" r="r" b="b"/>
            <a:pathLst>
              <a:path w="542925" h="711200">
                <a:moveTo>
                  <a:pt x="262813" y="0"/>
                </a:moveTo>
                <a:lnTo>
                  <a:pt x="219455" y="3092"/>
                </a:lnTo>
                <a:lnTo>
                  <a:pt x="176098" y="12395"/>
                </a:lnTo>
                <a:lnTo>
                  <a:pt x="134986" y="28092"/>
                </a:lnTo>
                <a:lnTo>
                  <a:pt x="98399" y="50457"/>
                </a:lnTo>
                <a:lnTo>
                  <a:pt x="67348" y="79371"/>
                </a:lnTo>
                <a:lnTo>
                  <a:pt x="42849" y="114706"/>
                </a:lnTo>
                <a:lnTo>
                  <a:pt x="26944" y="156719"/>
                </a:lnTo>
                <a:lnTo>
                  <a:pt x="21640" y="205638"/>
                </a:lnTo>
                <a:lnTo>
                  <a:pt x="22686" y="228097"/>
                </a:lnTo>
                <a:lnTo>
                  <a:pt x="31049" y="267842"/>
                </a:lnTo>
                <a:lnTo>
                  <a:pt x="57673" y="315228"/>
                </a:lnTo>
                <a:lnTo>
                  <a:pt x="96188" y="350311"/>
                </a:lnTo>
                <a:lnTo>
                  <a:pt x="143624" y="375551"/>
                </a:lnTo>
                <a:lnTo>
                  <a:pt x="196121" y="393853"/>
                </a:lnTo>
                <a:lnTo>
                  <a:pt x="249070" y="408890"/>
                </a:lnTo>
                <a:lnTo>
                  <a:pt x="300348" y="422405"/>
                </a:lnTo>
                <a:lnTo>
                  <a:pt x="316156" y="427229"/>
                </a:lnTo>
                <a:lnTo>
                  <a:pt x="357981" y="444004"/>
                </a:lnTo>
                <a:lnTo>
                  <a:pt x="388899" y="466483"/>
                </a:lnTo>
                <a:lnTo>
                  <a:pt x="405625" y="511238"/>
                </a:lnTo>
                <a:lnTo>
                  <a:pt x="404832" y="523521"/>
                </a:lnTo>
                <a:lnTo>
                  <a:pt x="386238" y="561500"/>
                </a:lnTo>
                <a:lnTo>
                  <a:pt x="351677" y="584199"/>
                </a:lnTo>
                <a:lnTo>
                  <a:pt x="310024" y="594130"/>
                </a:lnTo>
                <a:lnTo>
                  <a:pt x="280034" y="596010"/>
                </a:lnTo>
                <a:lnTo>
                  <a:pt x="266152" y="595565"/>
                </a:lnTo>
                <a:lnTo>
                  <a:pt x="225844" y="588873"/>
                </a:lnTo>
                <a:lnTo>
                  <a:pt x="190357" y="573880"/>
                </a:lnTo>
                <a:lnTo>
                  <a:pt x="155419" y="539748"/>
                </a:lnTo>
                <a:lnTo>
                  <a:pt x="140249" y="502002"/>
                </a:lnTo>
                <a:lnTo>
                  <a:pt x="137312" y="470357"/>
                </a:lnTo>
                <a:lnTo>
                  <a:pt x="0" y="470357"/>
                </a:lnTo>
                <a:lnTo>
                  <a:pt x="4972" y="528918"/>
                </a:lnTo>
                <a:lnTo>
                  <a:pt x="21678" y="578878"/>
                </a:lnTo>
                <a:lnTo>
                  <a:pt x="48217" y="620509"/>
                </a:lnTo>
                <a:lnTo>
                  <a:pt x="82651" y="654062"/>
                </a:lnTo>
                <a:lnTo>
                  <a:pt x="123964" y="679656"/>
                </a:lnTo>
                <a:lnTo>
                  <a:pt x="171183" y="697382"/>
                </a:lnTo>
                <a:lnTo>
                  <a:pt x="222099" y="707721"/>
                </a:lnTo>
                <a:lnTo>
                  <a:pt x="274624" y="711174"/>
                </a:lnTo>
                <a:lnTo>
                  <a:pt x="306599" y="710164"/>
                </a:lnTo>
                <a:lnTo>
                  <a:pt x="364648" y="702071"/>
                </a:lnTo>
                <a:lnTo>
                  <a:pt x="414764" y="686093"/>
                </a:lnTo>
                <a:lnTo>
                  <a:pt x="456777" y="663463"/>
                </a:lnTo>
                <a:lnTo>
                  <a:pt x="490612" y="634544"/>
                </a:lnTo>
                <a:lnTo>
                  <a:pt x="516127" y="600031"/>
                </a:lnTo>
                <a:lnTo>
                  <a:pt x="533244" y="560312"/>
                </a:lnTo>
                <a:lnTo>
                  <a:pt x="541826" y="517008"/>
                </a:lnTo>
                <a:lnTo>
                  <a:pt x="542899" y="494106"/>
                </a:lnTo>
                <a:lnTo>
                  <a:pt x="541460" y="466835"/>
                </a:lnTo>
                <a:lnTo>
                  <a:pt x="529944" y="419943"/>
                </a:lnTo>
                <a:lnTo>
                  <a:pt x="507804" y="382916"/>
                </a:lnTo>
                <a:lnTo>
                  <a:pt x="480480" y="353653"/>
                </a:lnTo>
                <a:lnTo>
                  <a:pt x="449432" y="331450"/>
                </a:lnTo>
                <a:lnTo>
                  <a:pt x="401599" y="309752"/>
                </a:lnTo>
                <a:lnTo>
                  <a:pt x="361367" y="298246"/>
                </a:lnTo>
                <a:lnTo>
                  <a:pt x="351459" y="295960"/>
                </a:lnTo>
                <a:lnTo>
                  <a:pt x="253441" y="269328"/>
                </a:lnTo>
                <a:lnTo>
                  <a:pt x="206338" y="253628"/>
                </a:lnTo>
                <a:lnTo>
                  <a:pt x="170747" y="231618"/>
                </a:lnTo>
                <a:lnTo>
                  <a:pt x="159029" y="193205"/>
                </a:lnTo>
                <a:lnTo>
                  <a:pt x="159595" y="182726"/>
                </a:lnTo>
                <a:lnTo>
                  <a:pt x="178331" y="143948"/>
                </a:lnTo>
                <a:lnTo>
                  <a:pt x="213847" y="122171"/>
                </a:lnTo>
                <a:lnTo>
                  <a:pt x="256578" y="116103"/>
                </a:lnTo>
                <a:lnTo>
                  <a:pt x="269420" y="116401"/>
                </a:lnTo>
                <a:lnTo>
                  <a:pt x="315643" y="123674"/>
                </a:lnTo>
                <a:lnTo>
                  <a:pt x="352337" y="143323"/>
                </a:lnTo>
                <a:lnTo>
                  <a:pt x="376404" y="179137"/>
                </a:lnTo>
                <a:lnTo>
                  <a:pt x="383946" y="218947"/>
                </a:lnTo>
                <a:lnTo>
                  <a:pt x="521258" y="218947"/>
                </a:lnTo>
                <a:lnTo>
                  <a:pt x="515943" y="164334"/>
                </a:lnTo>
                <a:lnTo>
                  <a:pt x="499998" y="118503"/>
                </a:lnTo>
                <a:lnTo>
                  <a:pt x="475035" y="80784"/>
                </a:lnTo>
                <a:lnTo>
                  <a:pt x="442633" y="50457"/>
                </a:lnTo>
                <a:lnTo>
                  <a:pt x="403888" y="27512"/>
                </a:lnTo>
                <a:lnTo>
                  <a:pt x="359943" y="11912"/>
                </a:lnTo>
                <a:lnTo>
                  <a:pt x="312393" y="2989"/>
                </a:lnTo>
                <a:lnTo>
                  <a:pt x="287854" y="748"/>
                </a:lnTo>
                <a:lnTo>
                  <a:pt x="262813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4382808" y="3363605"/>
            <a:ext cx="555625" cy="680085"/>
          </a:xfrm>
          <a:custGeom>
            <a:avLst/>
            <a:gdLst/>
            <a:ahLst/>
            <a:cxnLst/>
            <a:rect l="l" t="t" r="r" b="b"/>
            <a:pathLst>
              <a:path w="555625" h="680085">
                <a:moveTo>
                  <a:pt x="347789" y="0"/>
                </a:moveTo>
                <a:lnTo>
                  <a:pt x="0" y="0"/>
                </a:lnTo>
                <a:lnTo>
                  <a:pt x="0" y="679729"/>
                </a:lnTo>
                <a:lnTo>
                  <a:pt x="141833" y="679729"/>
                </a:lnTo>
                <a:lnTo>
                  <a:pt x="141833" y="414108"/>
                </a:lnTo>
                <a:lnTo>
                  <a:pt x="502372" y="414108"/>
                </a:lnTo>
                <a:lnTo>
                  <a:pt x="477900" y="383222"/>
                </a:lnTo>
                <a:lnTo>
                  <a:pt x="434543" y="359892"/>
                </a:lnTo>
                <a:lnTo>
                  <a:pt x="434543" y="357974"/>
                </a:lnTo>
                <a:lnTo>
                  <a:pt x="459743" y="345248"/>
                </a:lnTo>
                <a:lnTo>
                  <a:pt x="481164" y="329896"/>
                </a:lnTo>
                <a:lnTo>
                  <a:pt x="498804" y="311928"/>
                </a:lnTo>
                <a:lnTo>
                  <a:pt x="501774" y="307517"/>
                </a:lnTo>
                <a:lnTo>
                  <a:pt x="141871" y="307517"/>
                </a:lnTo>
                <a:lnTo>
                  <a:pt x="141871" y="116141"/>
                </a:lnTo>
                <a:lnTo>
                  <a:pt x="523917" y="116141"/>
                </a:lnTo>
                <a:lnTo>
                  <a:pt x="523455" y="114757"/>
                </a:lnTo>
                <a:lnTo>
                  <a:pt x="497216" y="68605"/>
                </a:lnTo>
                <a:lnTo>
                  <a:pt x="458185" y="32264"/>
                </a:lnTo>
                <a:lnTo>
                  <a:pt x="407979" y="8315"/>
                </a:lnTo>
                <a:lnTo>
                  <a:pt x="368917" y="925"/>
                </a:lnTo>
                <a:lnTo>
                  <a:pt x="347789" y="0"/>
                </a:lnTo>
                <a:close/>
              </a:path>
              <a:path w="555625" h="680085">
                <a:moveTo>
                  <a:pt x="502372" y="414108"/>
                </a:moveTo>
                <a:lnTo>
                  <a:pt x="283679" y="414108"/>
                </a:lnTo>
                <a:lnTo>
                  <a:pt x="308466" y="415654"/>
                </a:lnTo>
                <a:lnTo>
                  <a:pt x="329522" y="420295"/>
                </a:lnTo>
                <a:lnTo>
                  <a:pt x="371163" y="453041"/>
                </a:lnTo>
                <a:lnTo>
                  <a:pt x="386540" y="492069"/>
                </a:lnTo>
                <a:lnTo>
                  <a:pt x="393716" y="537660"/>
                </a:lnTo>
                <a:lnTo>
                  <a:pt x="397782" y="580498"/>
                </a:lnTo>
                <a:lnTo>
                  <a:pt x="399313" y="602627"/>
                </a:lnTo>
                <a:lnTo>
                  <a:pt x="401235" y="624220"/>
                </a:lnTo>
                <a:lnTo>
                  <a:pt x="404280" y="644269"/>
                </a:lnTo>
                <a:lnTo>
                  <a:pt x="408452" y="662772"/>
                </a:lnTo>
                <a:lnTo>
                  <a:pt x="413753" y="679729"/>
                </a:lnTo>
                <a:lnTo>
                  <a:pt x="555586" y="679729"/>
                </a:lnTo>
                <a:lnTo>
                  <a:pt x="550930" y="672206"/>
                </a:lnTo>
                <a:lnTo>
                  <a:pt x="546890" y="663906"/>
                </a:lnTo>
                <a:lnTo>
                  <a:pt x="536389" y="623904"/>
                </a:lnTo>
                <a:lnTo>
                  <a:pt x="531568" y="579081"/>
                </a:lnTo>
                <a:lnTo>
                  <a:pt x="529401" y="536463"/>
                </a:lnTo>
                <a:lnTo>
                  <a:pt x="528951" y="527307"/>
                </a:lnTo>
                <a:lnTo>
                  <a:pt x="524009" y="480323"/>
                </a:lnTo>
                <a:lnTo>
                  <a:pt x="515269" y="442844"/>
                </a:lnTo>
                <a:lnTo>
                  <a:pt x="505844" y="420295"/>
                </a:lnTo>
                <a:lnTo>
                  <a:pt x="502372" y="414108"/>
                </a:lnTo>
                <a:close/>
              </a:path>
              <a:path w="555625" h="680085">
                <a:moveTo>
                  <a:pt x="533485" y="601649"/>
                </a:moveTo>
                <a:close/>
              </a:path>
              <a:path w="555625" h="680085">
                <a:moveTo>
                  <a:pt x="523917" y="116141"/>
                </a:moveTo>
                <a:lnTo>
                  <a:pt x="297268" y="116141"/>
                </a:lnTo>
                <a:lnTo>
                  <a:pt x="320130" y="117541"/>
                </a:lnTo>
                <a:lnTo>
                  <a:pt x="339947" y="121742"/>
                </a:lnTo>
                <a:lnTo>
                  <a:pt x="381101" y="151429"/>
                </a:lnTo>
                <a:lnTo>
                  <a:pt x="394817" y="210426"/>
                </a:lnTo>
                <a:lnTo>
                  <a:pt x="393293" y="233807"/>
                </a:lnTo>
                <a:lnTo>
                  <a:pt x="381101" y="271291"/>
                </a:lnTo>
                <a:lnTo>
                  <a:pt x="339947" y="301799"/>
                </a:lnTo>
                <a:lnTo>
                  <a:pt x="297268" y="307517"/>
                </a:lnTo>
                <a:lnTo>
                  <a:pt x="501774" y="307517"/>
                </a:lnTo>
                <a:lnTo>
                  <a:pt x="523128" y="268440"/>
                </a:lnTo>
                <a:lnTo>
                  <a:pt x="535092" y="216553"/>
                </a:lnTo>
                <a:lnTo>
                  <a:pt x="536587" y="187579"/>
                </a:lnTo>
                <a:lnTo>
                  <a:pt x="535766" y="168388"/>
                </a:lnTo>
                <a:lnTo>
                  <a:pt x="533303" y="149853"/>
                </a:lnTo>
                <a:lnTo>
                  <a:pt x="529199" y="131975"/>
                </a:lnTo>
                <a:lnTo>
                  <a:pt x="523917" y="116141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0" name="object 50" descr=""/>
          <p:cNvGrpSpPr/>
          <p:nvPr/>
        </p:nvGrpSpPr>
        <p:grpSpPr>
          <a:xfrm>
            <a:off x="0" y="0"/>
            <a:ext cx="9885680" cy="9144000"/>
            <a:chOff x="0" y="0"/>
            <a:chExt cx="9885680" cy="9144000"/>
          </a:xfrm>
        </p:grpSpPr>
        <p:pic>
          <p:nvPicPr>
            <p:cNvPr id="51" name="object 5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0"/>
              <a:ext cx="9885299" cy="914400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1333" y="71297"/>
              <a:ext cx="9107766" cy="9042400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13372493" y="6749868"/>
            <a:ext cx="2667635" cy="223012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just" marL="82550" marR="5080" indent="338455">
              <a:lnSpc>
                <a:spcPts val="3679"/>
              </a:lnSpc>
              <a:spcBef>
                <a:spcPts val="555"/>
              </a:spcBef>
            </a:pP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S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T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U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D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E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N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T L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E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A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R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N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I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N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G R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E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S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O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U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R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C</a:t>
            </a:r>
            <a:r>
              <a:rPr dirty="0" sz="3400" spc="-275" b="1">
                <a:solidFill>
                  <a:srgbClr val="FEFBF5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EFBF5"/>
                </a:solidFill>
                <a:latin typeface="DIN 2014 Extra"/>
                <a:cs typeface="DIN 2014 Extra"/>
              </a:rPr>
              <a:t>E</a:t>
            </a:r>
            <a:endParaRPr sz="3400">
              <a:latin typeface="DIN 2014 Extra"/>
              <a:cs typeface="DIN 2014 Extra"/>
            </a:endParaRPr>
          </a:p>
          <a:p>
            <a:pPr algn="r" marR="5080">
              <a:lnSpc>
                <a:spcPts val="2565"/>
              </a:lnSpc>
            </a:pPr>
            <a:r>
              <a:rPr dirty="0" sz="3000">
                <a:solidFill>
                  <a:srgbClr val="FEFBF5"/>
                </a:solidFill>
                <a:latin typeface="SpaceGrotesk-Light"/>
                <a:cs typeface="SpaceGrotesk-Light"/>
              </a:rPr>
              <a:t>Art </a:t>
            </a:r>
            <a:r>
              <a:rPr dirty="0" sz="3000" spc="-10">
                <a:solidFill>
                  <a:srgbClr val="FEFBF5"/>
                </a:solidFill>
                <a:latin typeface="SpaceGrotesk-Light"/>
                <a:cs typeface="SpaceGrotesk-Light"/>
              </a:rPr>
              <a:t>Making</a:t>
            </a:r>
            <a:endParaRPr sz="3000">
              <a:latin typeface="SpaceGrotesk-Light"/>
              <a:cs typeface="SpaceGrotesk-Light"/>
            </a:endParaRPr>
          </a:p>
          <a:p>
            <a:pPr algn="r" marR="5080">
              <a:lnSpc>
                <a:spcPts val="3300"/>
              </a:lnSpc>
            </a:pPr>
            <a:r>
              <a:rPr dirty="0" sz="3000">
                <a:solidFill>
                  <a:srgbClr val="FEFBF5"/>
                </a:solidFill>
                <a:latin typeface="SpaceGrotesk-Light"/>
                <a:cs typeface="SpaceGrotesk-Light"/>
              </a:rPr>
              <a:t>and </a:t>
            </a:r>
            <a:r>
              <a:rPr dirty="0" sz="3000" spc="-10">
                <a:solidFill>
                  <a:srgbClr val="FEFBF5"/>
                </a:solidFill>
                <a:latin typeface="SpaceGrotesk-Light"/>
                <a:cs typeface="SpaceGrotesk-Light"/>
              </a:rPr>
              <a:t>Exhibiting</a:t>
            </a:r>
            <a:endParaRPr sz="3000">
              <a:latin typeface="SpaceGrotesk-Light"/>
              <a:cs typeface="SpaceGrotesk-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549390" cy="9144000"/>
            <a:chOff x="0" y="0"/>
            <a:chExt cx="6549390" cy="914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9272" y="4523054"/>
              <a:ext cx="3479545" cy="199312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2381" y="2403220"/>
              <a:ext cx="3496437" cy="195091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9272" y="6685089"/>
              <a:ext cx="3479545" cy="195091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810500" y="1572467"/>
            <a:ext cx="5431790" cy="6083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185420" indent="-304800">
              <a:lnSpc>
                <a:spcPct val="1097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Usually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exhibition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design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is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informed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by</a:t>
            </a:r>
            <a:r>
              <a:rPr dirty="0" sz="1900" spc="-10">
                <a:latin typeface="DIN 2014"/>
                <a:cs typeface="DIN 2014"/>
              </a:rPr>
              <a:t> selected </a:t>
            </a:r>
            <a:r>
              <a:rPr dirty="0" sz="1900">
                <a:latin typeface="DIN 2014"/>
                <a:cs typeface="DIN 2014"/>
              </a:rPr>
              <a:t>artefacts </a:t>
            </a:r>
            <a:r>
              <a:rPr dirty="0" sz="1900" spc="-10">
                <a:latin typeface="DIN 2014"/>
                <a:cs typeface="DIN 2014"/>
              </a:rPr>
              <a:t>(catalogue)</a:t>
            </a:r>
            <a:endParaRPr sz="1900">
              <a:latin typeface="DIN 2014"/>
              <a:cs typeface="DIN 2014"/>
            </a:endParaRPr>
          </a:p>
          <a:p>
            <a:pPr marL="316865" marR="458470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Competition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forces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the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exhibition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art</a:t>
            </a:r>
            <a:r>
              <a:rPr dirty="0" sz="1900" spc="-10">
                <a:latin typeface="DIN 2014"/>
                <a:cs typeface="DIN 2014"/>
              </a:rPr>
              <a:t> elements </a:t>
            </a:r>
            <a:r>
              <a:rPr dirty="0" sz="1900">
                <a:latin typeface="DIN 2014"/>
                <a:cs typeface="DIN 2014"/>
              </a:rPr>
              <a:t>(colour) to be chosen before the </a:t>
            </a:r>
            <a:r>
              <a:rPr dirty="0" sz="1900" spc="-10">
                <a:latin typeface="DIN 2014"/>
                <a:cs typeface="DIN 2014"/>
              </a:rPr>
              <a:t>shortlisted </a:t>
            </a:r>
            <a:r>
              <a:rPr dirty="0" sz="1900">
                <a:latin typeface="DIN 2014"/>
                <a:cs typeface="DIN 2014"/>
              </a:rPr>
              <a:t>garments are </a:t>
            </a:r>
            <a:r>
              <a:rPr dirty="0" sz="1900" spc="-10">
                <a:latin typeface="DIN 2014"/>
                <a:cs typeface="DIN 2014"/>
              </a:rPr>
              <a:t>known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Needs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to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attract, inspire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 inform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design </a:t>
            </a:r>
            <a:r>
              <a:rPr dirty="0" sz="1900" spc="-10">
                <a:latin typeface="DIN 2014"/>
                <a:cs typeface="DIN 2014"/>
              </a:rPr>
              <a:t>entries</a:t>
            </a:r>
            <a:endParaRPr sz="19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900">
                <a:latin typeface="DIN 2014"/>
                <a:cs typeface="DIN 2014"/>
              </a:rPr>
              <a:t>Requirements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given to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RUCK design </a:t>
            </a:r>
            <a:r>
              <a:rPr dirty="0" sz="1900" spc="-10">
                <a:latin typeface="DIN 2014"/>
                <a:cs typeface="DIN 2014"/>
              </a:rPr>
              <a:t>agency: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Bold, bright and </a:t>
            </a:r>
            <a:r>
              <a:rPr dirty="0" sz="1900" spc="-10">
                <a:latin typeface="DIN 2014"/>
                <a:cs typeface="DIN 2014"/>
              </a:rPr>
              <a:t>dynamic</a:t>
            </a:r>
            <a:endParaRPr sz="1900">
              <a:latin typeface="DIN 2014"/>
              <a:cs typeface="DIN 2014"/>
            </a:endParaRPr>
          </a:p>
          <a:p>
            <a:pPr marL="316865" marR="13398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Use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natural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motifs,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particularly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those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referencing </a:t>
            </a:r>
            <a:r>
              <a:rPr dirty="0" sz="1900">
                <a:latin typeface="DIN 2014"/>
                <a:cs typeface="DIN 2014"/>
              </a:rPr>
              <a:t>sustainable fabric futures, such as </a:t>
            </a:r>
            <a:r>
              <a:rPr dirty="0" sz="1900" spc="-10">
                <a:latin typeface="DIN 2014"/>
                <a:cs typeface="DIN 2014"/>
              </a:rPr>
              <a:t>mushrooms, </a:t>
            </a:r>
            <a:r>
              <a:rPr dirty="0" sz="1900">
                <a:latin typeface="DIN 2014"/>
                <a:cs typeface="DIN 2014"/>
              </a:rPr>
              <a:t>algae and </a:t>
            </a:r>
            <a:r>
              <a:rPr dirty="0" sz="1900" spc="-10">
                <a:latin typeface="DIN 2014"/>
                <a:cs typeface="DIN 2014"/>
              </a:rPr>
              <a:t>spiders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Nostalgic but </a:t>
            </a:r>
            <a:r>
              <a:rPr dirty="0" sz="1900" spc="-10">
                <a:latin typeface="DIN 2014"/>
                <a:cs typeface="DIN 2014"/>
              </a:rPr>
              <a:t>futuristic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Have links to the NWM </a:t>
            </a:r>
            <a:r>
              <a:rPr dirty="0" sz="1900" spc="-10">
                <a:latin typeface="DIN 2014"/>
                <a:cs typeface="DIN 2014"/>
              </a:rPr>
              <a:t>collection</a:t>
            </a:r>
            <a:endParaRPr sz="19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900">
                <a:latin typeface="DIN 2014"/>
                <a:cs typeface="DIN 2014"/>
              </a:rPr>
              <a:t>Curator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provided:</a:t>
            </a:r>
            <a:endParaRPr sz="1900">
              <a:latin typeface="DIN 2014"/>
              <a:cs typeface="DIN 2014"/>
            </a:endParaRPr>
          </a:p>
          <a:p>
            <a:pPr marL="316865" marR="50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Inspiration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from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the collection,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colours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 </a:t>
            </a:r>
            <a:r>
              <a:rPr dirty="0" sz="1900" spc="-10">
                <a:latin typeface="DIN 2014"/>
                <a:cs typeface="DIN 2014"/>
              </a:rPr>
              <a:t>images </a:t>
            </a:r>
            <a:r>
              <a:rPr dirty="0" sz="1900">
                <a:latin typeface="DIN 2014"/>
                <a:cs typeface="DIN 2014"/>
              </a:rPr>
              <a:t>which were </a:t>
            </a:r>
            <a:r>
              <a:rPr dirty="0" sz="1900" spc="-10">
                <a:latin typeface="DIN 2014"/>
                <a:cs typeface="DIN 2014"/>
              </a:rPr>
              <a:t>relevant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Mood </a:t>
            </a:r>
            <a:r>
              <a:rPr dirty="0" sz="1900" spc="-10">
                <a:latin typeface="DIN 2014"/>
                <a:cs typeface="DIN 2014"/>
              </a:rPr>
              <a:t>boards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86461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EXHIBITION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PREPARATION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86461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EXHIBITION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PREPARATION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71000" y="1671405"/>
            <a:ext cx="5321935" cy="561340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7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Ruck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Design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Agency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produced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entire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Brand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Guide</a:t>
            </a:r>
            <a:endParaRPr sz="1900">
              <a:latin typeface="DIN 2014"/>
              <a:cs typeface="DIN 2014"/>
            </a:endParaRPr>
          </a:p>
          <a:p>
            <a:pPr marL="316865" marR="189865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Used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for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subsequent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advertisements,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exhibition </a:t>
            </a:r>
            <a:r>
              <a:rPr dirty="0" sz="1900">
                <a:latin typeface="DIN 2014"/>
                <a:cs typeface="DIN 2014"/>
              </a:rPr>
              <a:t>design, label </a:t>
            </a:r>
            <a:r>
              <a:rPr dirty="0" sz="1900" spc="-20">
                <a:latin typeface="DIN 2014"/>
                <a:cs typeface="DIN 2014"/>
              </a:rPr>
              <a:t>text</a:t>
            </a:r>
            <a:endParaRPr sz="1900">
              <a:latin typeface="DIN 2014"/>
              <a:cs typeface="DIN 2014"/>
            </a:endParaRPr>
          </a:p>
          <a:p>
            <a:pPr marL="316865" marR="25463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Every choice intentional: Mushrooms are </a:t>
            </a:r>
            <a:r>
              <a:rPr dirty="0" sz="1900" spc="-10">
                <a:latin typeface="DIN 2014"/>
                <a:cs typeface="DIN 2014"/>
              </a:rPr>
              <a:t>major </a:t>
            </a:r>
            <a:r>
              <a:rPr dirty="0" sz="1900">
                <a:latin typeface="DIN 2014"/>
                <a:cs typeface="DIN 2014"/>
              </a:rPr>
              <a:t>feature in </a:t>
            </a:r>
            <a:r>
              <a:rPr dirty="0" sz="1900" spc="-10">
                <a:latin typeface="DIN 2014"/>
                <a:cs typeface="DIN 2014"/>
              </a:rPr>
              <a:t>design</a:t>
            </a:r>
            <a:endParaRPr sz="1900">
              <a:latin typeface="DIN 2014"/>
              <a:cs typeface="DIN 2014"/>
            </a:endParaRPr>
          </a:p>
          <a:p>
            <a:pPr marL="316865" marR="15240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Mushrooms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pineapples are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 natural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way </a:t>
            </a:r>
            <a:r>
              <a:rPr dirty="0" sz="1900" spc="-25">
                <a:latin typeface="DIN 2014"/>
                <a:cs typeface="DIN 2014"/>
              </a:rPr>
              <a:t>of </a:t>
            </a:r>
            <a:r>
              <a:rPr dirty="0" sz="1900">
                <a:latin typeface="DIN 2014"/>
                <a:cs typeface="DIN 2014"/>
              </a:rPr>
              <a:t>dying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textiles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=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emphasise</a:t>
            </a:r>
            <a:r>
              <a:rPr dirty="0" sz="1900" spc="-10">
                <a:latin typeface="DIN 2014"/>
                <a:cs typeface="DIN 2014"/>
              </a:rPr>
              <a:t> sustainable</a:t>
            </a:r>
            <a:endParaRPr sz="1900">
              <a:latin typeface="DIN 2014"/>
              <a:cs typeface="DIN 2014"/>
            </a:endParaRPr>
          </a:p>
          <a:p>
            <a:pPr marL="316865" marR="243840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Incorporate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models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from the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NWM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collection </a:t>
            </a:r>
            <a:r>
              <a:rPr dirty="0" sz="1900" spc="-25">
                <a:latin typeface="DIN 2014"/>
                <a:cs typeface="DIN 2014"/>
              </a:rPr>
              <a:t>of </a:t>
            </a:r>
            <a:r>
              <a:rPr dirty="0" sz="1900">
                <a:latin typeface="DIN 2014"/>
                <a:cs typeface="DIN 2014"/>
              </a:rPr>
              <a:t>vintage knitting pattern </a:t>
            </a:r>
            <a:r>
              <a:rPr dirty="0" sz="1900" spc="-10">
                <a:latin typeface="DIN 2014"/>
                <a:cs typeface="DIN 2014"/>
              </a:rPr>
              <a:t>books</a:t>
            </a:r>
            <a:endParaRPr sz="1900">
              <a:latin typeface="DIN 2014"/>
              <a:cs typeface="DIN 2014"/>
            </a:endParaRPr>
          </a:p>
          <a:p>
            <a:pPr marL="316865" marR="46291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Communicate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links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between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old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wool </a:t>
            </a:r>
            <a:r>
              <a:rPr dirty="0" sz="1900" spc="-10">
                <a:latin typeface="DIN 2014"/>
                <a:cs typeface="DIN 2014"/>
              </a:rPr>
              <a:t>fashion </a:t>
            </a:r>
            <a:r>
              <a:rPr dirty="0" sz="1900">
                <a:latin typeface="DIN 2014"/>
                <a:cs typeface="DIN 2014"/>
              </a:rPr>
              <a:t>industry and our modern </a:t>
            </a:r>
            <a:r>
              <a:rPr dirty="0" sz="1900" spc="-10">
                <a:latin typeface="DIN 2014"/>
                <a:cs typeface="DIN 2014"/>
              </a:rPr>
              <a:t>designers</a:t>
            </a:r>
            <a:endParaRPr sz="1900">
              <a:latin typeface="DIN 2014"/>
              <a:cs typeface="DIN 2014"/>
            </a:endParaRPr>
          </a:p>
          <a:p>
            <a:pPr marL="316865" marR="31750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Art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elements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are used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to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communicate </a:t>
            </a:r>
            <a:r>
              <a:rPr dirty="0" sz="1900" spc="-10">
                <a:latin typeface="DIN 2014"/>
                <a:cs typeface="DIN 2014"/>
              </a:rPr>
              <a:t>messages </a:t>
            </a:r>
            <a:r>
              <a:rPr dirty="0" sz="1900">
                <a:latin typeface="DIN 2014"/>
                <a:cs typeface="DIN 2014"/>
              </a:rPr>
              <a:t>and </a:t>
            </a:r>
            <a:r>
              <a:rPr dirty="0" sz="1900" spc="-10">
                <a:latin typeface="DIN 2014"/>
                <a:cs typeface="DIN 2014"/>
              </a:rPr>
              <a:t>feelings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Nostalgic but bright </a:t>
            </a:r>
            <a:r>
              <a:rPr dirty="0" sz="1900" spc="-10">
                <a:latin typeface="DIN 2014"/>
                <a:cs typeface="DIN 2014"/>
              </a:rPr>
              <a:t>colours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Natural</a:t>
            </a:r>
            <a:r>
              <a:rPr dirty="0" sz="1900" spc="-3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mushroom-like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forms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shapes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Mushroom and wool </a:t>
            </a:r>
            <a:r>
              <a:rPr dirty="0" sz="1900" spc="-10">
                <a:latin typeface="DIN 2014"/>
                <a:cs typeface="DIN 2014"/>
              </a:rPr>
              <a:t>textures</a:t>
            </a:r>
            <a:endParaRPr sz="1900">
              <a:latin typeface="DIN 2014"/>
              <a:cs typeface="DIN 2014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5700" y="126784"/>
            <a:ext cx="3454996" cy="88904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86461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EXHIBITION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PREPARATION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2072005" cy="2951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WHAT WOULD </a:t>
            </a:r>
            <a:r>
              <a:rPr dirty="0" spc="-25"/>
              <a:t>YOU </a:t>
            </a:r>
            <a:r>
              <a:rPr dirty="0" spc="-10"/>
              <a:t>DO…..?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515355" y="850938"/>
            <a:ext cx="2490470" cy="2963545"/>
            <a:chOff x="5515355" y="850938"/>
            <a:chExt cx="2490470" cy="29635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5355" y="850938"/>
              <a:ext cx="2461272" cy="293420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397495" y="3215678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397495" y="3215676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8179307" y="850938"/>
            <a:ext cx="2085339" cy="3002280"/>
            <a:chOff x="8179307" y="850938"/>
            <a:chExt cx="2085339" cy="300228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9307" y="850938"/>
              <a:ext cx="2084831" cy="296316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646411" y="3254286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7"/>
                  </a:lnTo>
                  <a:lnTo>
                    <a:pt x="579120" y="569467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646411" y="3254284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10466831" y="850938"/>
            <a:ext cx="2171700" cy="2943860"/>
            <a:chOff x="10466831" y="850938"/>
            <a:chExt cx="2171700" cy="2943860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66831" y="850938"/>
              <a:ext cx="2152396" cy="293420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2030455" y="3196373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030455" y="3196372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2821919" y="850938"/>
            <a:ext cx="2326640" cy="2963545"/>
            <a:chOff x="12821919" y="850938"/>
            <a:chExt cx="2326640" cy="2963545"/>
          </a:xfrm>
        </p:grpSpPr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21919" y="850938"/>
              <a:ext cx="2326131" cy="293420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4539975" y="3215678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19" h="569595">
                  <a:moveTo>
                    <a:pt x="579119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19" y="569468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539975" y="3215676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19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5515355" y="4132618"/>
            <a:ext cx="3841750" cy="2731770"/>
            <a:chOff x="5515355" y="4132618"/>
            <a:chExt cx="3841750" cy="2731770"/>
          </a:xfrm>
        </p:grpSpPr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15355" y="4132618"/>
              <a:ext cx="3822192" cy="270256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8748776" y="6265710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748776" y="6265709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9511283" y="4142270"/>
            <a:ext cx="1892300" cy="2693035"/>
            <a:chOff x="9511283" y="4142270"/>
            <a:chExt cx="1892300" cy="2693035"/>
          </a:xfrm>
        </p:grpSpPr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11283" y="4142270"/>
              <a:ext cx="1882139" cy="269290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0794999" y="6217449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794999" y="6217448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5486400" y="7115085"/>
            <a:ext cx="637540" cy="627380"/>
            <a:chOff x="5486400" y="7115085"/>
            <a:chExt cx="637540" cy="627380"/>
          </a:xfrm>
        </p:grpSpPr>
        <p:sp>
          <p:nvSpPr>
            <p:cNvPr id="28" name="object 28" descr=""/>
            <p:cNvSpPr/>
            <p:nvPr/>
          </p:nvSpPr>
          <p:spPr>
            <a:xfrm>
              <a:off x="5515355" y="7144042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7"/>
                  </a:lnTo>
                  <a:lnTo>
                    <a:pt x="579120" y="569467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CC85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515355" y="7144041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6268211" y="7124737"/>
            <a:ext cx="637540" cy="627380"/>
            <a:chOff x="6268211" y="7124737"/>
            <a:chExt cx="637540" cy="627380"/>
          </a:xfrm>
        </p:grpSpPr>
        <p:sp>
          <p:nvSpPr>
            <p:cNvPr id="31" name="object 31" descr=""/>
            <p:cNvSpPr/>
            <p:nvPr/>
          </p:nvSpPr>
          <p:spPr>
            <a:xfrm>
              <a:off x="6297167" y="7153694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19" y="0"/>
                  </a:moveTo>
                  <a:lnTo>
                    <a:pt x="0" y="0"/>
                  </a:lnTo>
                  <a:lnTo>
                    <a:pt x="0" y="569467"/>
                  </a:lnTo>
                  <a:lnTo>
                    <a:pt x="579119" y="569467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AB69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297167" y="7153693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7"/>
                  </a:lnTo>
                  <a:lnTo>
                    <a:pt x="0" y="569467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7107935" y="7144040"/>
            <a:ext cx="637540" cy="627380"/>
            <a:chOff x="7107935" y="7144040"/>
            <a:chExt cx="637540" cy="627380"/>
          </a:xfrm>
        </p:grpSpPr>
        <p:sp>
          <p:nvSpPr>
            <p:cNvPr id="34" name="object 34" descr=""/>
            <p:cNvSpPr/>
            <p:nvPr/>
          </p:nvSpPr>
          <p:spPr>
            <a:xfrm>
              <a:off x="7136891" y="7172997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DB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136891" y="7172996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7"/>
                  </a:lnTo>
                  <a:lnTo>
                    <a:pt x="0" y="569467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 descr=""/>
          <p:cNvGrpSpPr/>
          <p:nvPr/>
        </p:nvGrpSpPr>
        <p:grpSpPr>
          <a:xfrm>
            <a:off x="7947659" y="7153692"/>
            <a:ext cx="637540" cy="627380"/>
            <a:chOff x="7947659" y="7153692"/>
            <a:chExt cx="637540" cy="627380"/>
          </a:xfrm>
        </p:grpSpPr>
        <p:sp>
          <p:nvSpPr>
            <p:cNvPr id="37" name="object 37" descr=""/>
            <p:cNvSpPr/>
            <p:nvPr/>
          </p:nvSpPr>
          <p:spPr>
            <a:xfrm>
              <a:off x="7976615" y="7182650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885C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976615" y="7182648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 descr=""/>
          <p:cNvGrpSpPr/>
          <p:nvPr/>
        </p:nvGrpSpPr>
        <p:grpSpPr>
          <a:xfrm>
            <a:off x="8768080" y="7153692"/>
            <a:ext cx="637540" cy="627380"/>
            <a:chOff x="8768080" y="7153692"/>
            <a:chExt cx="637540" cy="627380"/>
          </a:xfrm>
        </p:grpSpPr>
        <p:sp>
          <p:nvSpPr>
            <p:cNvPr id="40" name="object 40" descr=""/>
            <p:cNvSpPr/>
            <p:nvPr/>
          </p:nvSpPr>
          <p:spPr>
            <a:xfrm>
              <a:off x="8797036" y="7182650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F4B1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797036" y="7182648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 descr=""/>
          <p:cNvGrpSpPr/>
          <p:nvPr/>
        </p:nvGrpSpPr>
        <p:grpSpPr>
          <a:xfrm>
            <a:off x="9540240" y="7182649"/>
            <a:ext cx="637540" cy="627380"/>
            <a:chOff x="9540240" y="7182649"/>
            <a:chExt cx="637540" cy="627380"/>
          </a:xfrm>
        </p:grpSpPr>
        <p:sp>
          <p:nvSpPr>
            <p:cNvPr id="43" name="object 43" descr=""/>
            <p:cNvSpPr/>
            <p:nvPr/>
          </p:nvSpPr>
          <p:spPr>
            <a:xfrm>
              <a:off x="9569196" y="7211606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569196" y="7211605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 descr=""/>
          <p:cNvGrpSpPr/>
          <p:nvPr/>
        </p:nvGrpSpPr>
        <p:grpSpPr>
          <a:xfrm>
            <a:off x="10351007" y="7153692"/>
            <a:ext cx="637540" cy="627380"/>
            <a:chOff x="10351007" y="7153692"/>
            <a:chExt cx="637540" cy="627380"/>
          </a:xfrm>
        </p:grpSpPr>
        <p:sp>
          <p:nvSpPr>
            <p:cNvPr id="46" name="object 46" descr=""/>
            <p:cNvSpPr/>
            <p:nvPr/>
          </p:nvSpPr>
          <p:spPr>
            <a:xfrm>
              <a:off x="10379963" y="7182650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BF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0379963" y="7182648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 descr=""/>
          <p:cNvGrpSpPr/>
          <p:nvPr/>
        </p:nvGrpSpPr>
        <p:grpSpPr>
          <a:xfrm>
            <a:off x="11181080" y="7172997"/>
            <a:ext cx="637540" cy="627380"/>
            <a:chOff x="11181080" y="7172997"/>
            <a:chExt cx="637540" cy="627380"/>
          </a:xfrm>
        </p:grpSpPr>
        <p:sp>
          <p:nvSpPr>
            <p:cNvPr id="49" name="object 49" descr=""/>
            <p:cNvSpPr/>
            <p:nvPr/>
          </p:nvSpPr>
          <p:spPr>
            <a:xfrm>
              <a:off x="11210036" y="7201954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1210036" y="7201953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 descr=""/>
          <p:cNvGrpSpPr/>
          <p:nvPr/>
        </p:nvGrpSpPr>
        <p:grpSpPr>
          <a:xfrm>
            <a:off x="11991847" y="7153692"/>
            <a:ext cx="637540" cy="627380"/>
            <a:chOff x="11991847" y="7153692"/>
            <a:chExt cx="637540" cy="627380"/>
          </a:xfrm>
        </p:grpSpPr>
        <p:sp>
          <p:nvSpPr>
            <p:cNvPr id="52" name="object 52" descr=""/>
            <p:cNvSpPr/>
            <p:nvPr/>
          </p:nvSpPr>
          <p:spPr>
            <a:xfrm>
              <a:off x="12020803" y="7182650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2020803" y="7182648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20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 descr=""/>
          <p:cNvGrpSpPr/>
          <p:nvPr/>
        </p:nvGrpSpPr>
        <p:grpSpPr>
          <a:xfrm>
            <a:off x="11576811" y="4132618"/>
            <a:ext cx="4679315" cy="5011420"/>
            <a:chOff x="11576811" y="4132618"/>
            <a:chExt cx="4679315" cy="5011420"/>
          </a:xfrm>
        </p:grpSpPr>
        <p:pic>
          <p:nvPicPr>
            <p:cNvPr id="55" name="object 5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76811" y="4132618"/>
              <a:ext cx="2075180" cy="2702560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13005308" y="6265710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19" h="569595">
                  <a:moveTo>
                    <a:pt x="579119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19" y="569468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3005308" y="6265709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19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25727" y="4132618"/>
              <a:ext cx="1882140" cy="2702560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15080488" y="6256058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19" h="569595">
                  <a:moveTo>
                    <a:pt x="579119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19" y="569468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5080486" y="6256057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19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850875" y="7192302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19" h="569595">
                  <a:moveTo>
                    <a:pt x="579120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20" y="5694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2850875" y="7192301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19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8"/>
                  </a:lnTo>
                  <a:lnTo>
                    <a:pt x="0" y="5694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3651991" y="7172998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19" h="569595">
                  <a:moveTo>
                    <a:pt x="579119" y="0"/>
                  </a:moveTo>
                  <a:lnTo>
                    <a:pt x="0" y="0"/>
                  </a:lnTo>
                  <a:lnTo>
                    <a:pt x="0" y="569468"/>
                  </a:lnTo>
                  <a:lnTo>
                    <a:pt x="579119" y="569468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3651991" y="7172997"/>
              <a:ext cx="579120" cy="569595"/>
            </a:xfrm>
            <a:custGeom>
              <a:avLst/>
              <a:gdLst/>
              <a:ahLst/>
              <a:cxnLst/>
              <a:rect l="l" t="t" r="r" b="b"/>
              <a:pathLst>
                <a:path w="579119" h="569595">
                  <a:moveTo>
                    <a:pt x="0" y="0"/>
                  </a:moveTo>
                  <a:lnTo>
                    <a:pt x="579120" y="0"/>
                  </a:lnTo>
                  <a:lnTo>
                    <a:pt x="579120" y="569467"/>
                  </a:lnTo>
                  <a:lnTo>
                    <a:pt x="0" y="569467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52825" y="6476063"/>
              <a:ext cx="3003162" cy="2667936"/>
            </a:xfrm>
            <a:prstGeom prst="rect">
              <a:avLst/>
            </a:prstGeom>
          </p:spPr>
        </p:pic>
      </p:grpSp>
      <p:sp>
        <p:nvSpPr>
          <p:cNvPr id="66" name="object 66" descr=""/>
          <p:cNvSpPr txBox="1"/>
          <p:nvPr/>
        </p:nvSpPr>
        <p:spPr>
          <a:xfrm>
            <a:off x="520700" y="4102100"/>
            <a:ext cx="3759200" cy="4000500"/>
          </a:xfrm>
          <a:prstGeom prst="rect">
            <a:avLst/>
          </a:prstGeom>
          <a:solidFill>
            <a:srgbClr val="F5C4DA">
              <a:alpha val="75000"/>
            </a:srgbClr>
          </a:solidFill>
        </p:spPr>
        <p:txBody>
          <a:bodyPr wrap="square" lIns="0" tIns="24765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950"/>
              </a:spcBef>
            </a:pPr>
            <a:r>
              <a:rPr dirty="0" sz="2800" spc="-10" b="1">
                <a:solidFill>
                  <a:srgbClr val="302C67"/>
                </a:solidFill>
                <a:latin typeface="DIN 2014"/>
                <a:cs typeface="DIN 2014"/>
              </a:rPr>
              <a:t>ACTIVITY</a:t>
            </a:r>
            <a:endParaRPr sz="2800">
              <a:latin typeface="DIN 2014"/>
              <a:cs typeface="DIN 2014"/>
            </a:endParaRPr>
          </a:p>
          <a:p>
            <a:pPr marL="190500">
              <a:lnSpc>
                <a:spcPct val="100000"/>
              </a:lnSpc>
              <a:spcBef>
                <a:spcPts val="1040"/>
              </a:spcBef>
            </a:pPr>
            <a:r>
              <a:rPr dirty="0" sz="1800" i="1">
                <a:latin typeface="DIN 2014"/>
                <a:cs typeface="DIN 2014"/>
              </a:rPr>
              <a:t>If you were part of Ruck </a:t>
            </a:r>
            <a:r>
              <a:rPr dirty="0" sz="1800" spc="-10" i="1">
                <a:latin typeface="DIN 2014"/>
                <a:cs typeface="DIN 2014"/>
              </a:rPr>
              <a:t>Agencies</a:t>
            </a:r>
            <a:endParaRPr sz="1800">
              <a:latin typeface="DIN 2014"/>
              <a:cs typeface="DIN 2014"/>
            </a:endParaRPr>
          </a:p>
          <a:p>
            <a:pPr marL="190500" marR="327660">
              <a:lnSpc>
                <a:spcPct val="101800"/>
              </a:lnSpc>
            </a:pPr>
            <a:r>
              <a:rPr dirty="0" sz="1800" i="1">
                <a:latin typeface="DIN 2014"/>
                <a:cs typeface="DIN 2014"/>
              </a:rPr>
              <a:t>– what images would guide you </a:t>
            </a:r>
            <a:r>
              <a:rPr dirty="0" sz="1800" spc="-25" i="1">
                <a:latin typeface="DIN 2014"/>
                <a:cs typeface="DIN 2014"/>
              </a:rPr>
              <a:t>in </a:t>
            </a:r>
            <a:r>
              <a:rPr dirty="0" sz="1800" i="1">
                <a:latin typeface="DIN 2014"/>
                <a:cs typeface="DIN 2014"/>
              </a:rPr>
              <a:t>creating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brand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spc="-10" i="1">
                <a:latin typeface="DIN 2014"/>
                <a:cs typeface="DIN 2014"/>
              </a:rPr>
              <a:t>guide?</a:t>
            </a:r>
            <a:endParaRPr sz="1800">
              <a:latin typeface="DIN 2014"/>
              <a:cs typeface="DIN 2014"/>
            </a:endParaRPr>
          </a:p>
          <a:p>
            <a:pPr marL="190500" marR="657225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What colour palette would </a:t>
            </a:r>
            <a:r>
              <a:rPr dirty="0" sz="1800" spc="-25" i="1">
                <a:latin typeface="DIN 2014"/>
                <a:cs typeface="DIN 2014"/>
              </a:rPr>
              <a:t>you </a:t>
            </a:r>
            <a:r>
              <a:rPr dirty="0" sz="1800" i="1">
                <a:latin typeface="DIN 2014"/>
                <a:cs typeface="DIN 2014"/>
              </a:rPr>
              <a:t>choose? How </a:t>
            </a:r>
            <a:r>
              <a:rPr dirty="0" sz="1800" spc="-10" i="1">
                <a:latin typeface="DIN 2014"/>
                <a:cs typeface="DIN 2014"/>
              </a:rPr>
              <a:t>many?</a:t>
            </a:r>
            <a:endParaRPr sz="1800">
              <a:latin typeface="DIN 2014"/>
              <a:cs typeface="DIN 2014"/>
            </a:endParaRPr>
          </a:p>
          <a:p>
            <a:pPr marL="190500" marR="485140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How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would your </a:t>
            </a:r>
            <a:r>
              <a:rPr dirty="0" sz="1800" spc="-10" i="1">
                <a:latin typeface="DIN 2014"/>
                <a:cs typeface="DIN 2014"/>
              </a:rPr>
              <a:t>branding </a:t>
            </a:r>
            <a:r>
              <a:rPr dirty="0" sz="1800" i="1">
                <a:latin typeface="DIN 2014"/>
                <a:cs typeface="DIN 2014"/>
              </a:rPr>
              <a:t>communicate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the</a:t>
            </a:r>
            <a:r>
              <a:rPr dirty="0" sz="1800" spc="-10" i="1">
                <a:latin typeface="DIN 2014"/>
                <a:cs typeface="DIN 2014"/>
              </a:rPr>
              <a:t> sustainable </a:t>
            </a:r>
            <a:r>
              <a:rPr dirty="0" sz="1800" i="1">
                <a:latin typeface="DIN 2014"/>
                <a:cs typeface="DIN 2014"/>
              </a:rPr>
              <a:t>ethics</a:t>
            </a:r>
            <a:r>
              <a:rPr dirty="0" sz="1800" spc="-2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underpinning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the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‘</a:t>
            </a:r>
            <a:r>
              <a:rPr dirty="0" sz="1800" b="1" i="1">
                <a:solidFill>
                  <a:srgbClr val="026C6C"/>
                </a:solidFill>
                <a:latin typeface="DIN2014-DemiItalic"/>
                <a:cs typeface="DIN2014-DemiItalic"/>
              </a:rPr>
              <a:t>We</a:t>
            </a:r>
            <a:r>
              <a:rPr dirty="0" sz="18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800" spc="-25" b="1" i="1">
                <a:solidFill>
                  <a:srgbClr val="026C6C"/>
                </a:solidFill>
                <a:latin typeface="DIN2014-DemiItalic"/>
                <a:cs typeface="DIN2014-DemiItalic"/>
              </a:rPr>
              <a:t>The </a:t>
            </a:r>
            <a:r>
              <a:rPr dirty="0" sz="1800" b="1" i="1">
                <a:solidFill>
                  <a:srgbClr val="026C6C"/>
                </a:solidFill>
                <a:latin typeface="DIN2014-DemiItalic"/>
                <a:cs typeface="DIN2014-DemiItalic"/>
              </a:rPr>
              <a:t>Makers’</a:t>
            </a:r>
            <a:r>
              <a:rPr dirty="0" sz="1800" spc="-20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800" spc="-10" i="1">
                <a:latin typeface="DIN 2014"/>
                <a:cs typeface="DIN 2014"/>
              </a:rPr>
              <a:t>exhibition?</a:t>
            </a:r>
            <a:endParaRPr sz="1800">
              <a:latin typeface="DIN 2014"/>
              <a:cs typeface="DIN 201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185795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3403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CURATING </a:t>
            </a:r>
            <a:r>
              <a:rPr dirty="0" spc="-25"/>
              <a:t>AN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EXHIBITION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08700" y="1882220"/>
            <a:ext cx="5425440" cy="529590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7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Curator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Josephine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 spc="-20">
                <a:latin typeface="DIN 2014"/>
                <a:cs typeface="DIN 2014"/>
              </a:rPr>
              <a:t>Rout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Top</a:t>
            </a:r>
            <a:r>
              <a:rPr dirty="0" sz="1900" spc="-3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20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designs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selected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by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curator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from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77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entries</a:t>
            </a:r>
            <a:endParaRPr sz="1900">
              <a:latin typeface="DIN 2014"/>
              <a:cs typeface="DIN 2014"/>
            </a:endParaRPr>
          </a:p>
          <a:p>
            <a:pPr marL="316865" marR="39052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Designs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needed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to demonstrate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one of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the </a:t>
            </a:r>
            <a:r>
              <a:rPr dirty="0" sz="1900" spc="-20">
                <a:latin typeface="DIN 2014"/>
                <a:cs typeface="DIN 2014"/>
              </a:rPr>
              <a:t>four </a:t>
            </a:r>
            <a:r>
              <a:rPr dirty="0" sz="1900" spc="-10">
                <a:latin typeface="DIN 2014"/>
                <a:cs typeface="DIN 2014"/>
              </a:rPr>
              <a:t>themes:</a:t>
            </a:r>
            <a:endParaRPr sz="1900">
              <a:latin typeface="DIN 2014"/>
              <a:cs typeface="DIN 2014"/>
            </a:endParaRPr>
          </a:p>
          <a:p>
            <a:pPr lvl="1" marL="914400" indent="-305435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Font typeface="DIN 2014"/>
              <a:buAutoNum type="arabicPeriod"/>
              <a:tabLst>
                <a:tab pos="913765" algn="l"/>
                <a:tab pos="915035" algn="l"/>
              </a:tabLst>
            </a:pP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Material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Innovation</a:t>
            </a:r>
            <a:endParaRPr sz="1900">
              <a:latin typeface="DIN2014-DemiItalic"/>
              <a:cs typeface="DIN2014-DemiItalic"/>
            </a:endParaRPr>
          </a:p>
          <a:p>
            <a:pPr lvl="1" marL="914400" indent="-305435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Font typeface="DIN 2014"/>
              <a:buAutoNum type="arabicPeriod"/>
              <a:tabLst>
                <a:tab pos="913765" algn="l"/>
                <a:tab pos="915035" algn="l"/>
              </a:tabLst>
            </a:pP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Business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innovation</a:t>
            </a:r>
            <a:endParaRPr sz="1900">
              <a:latin typeface="DIN2014-DemiItalic"/>
              <a:cs typeface="DIN2014-DemiItalic"/>
            </a:endParaRPr>
          </a:p>
          <a:p>
            <a:pPr lvl="1" marL="914400" indent="-305435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Font typeface="DIN 2014"/>
              <a:buAutoNum type="arabicPeriod"/>
              <a:tabLst>
                <a:tab pos="913765" algn="l"/>
                <a:tab pos="915035" algn="l"/>
              </a:tabLst>
            </a:pP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Circular</a:t>
            </a:r>
            <a:r>
              <a:rPr dirty="0" sz="1900" spc="-15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process</a:t>
            </a:r>
            <a:r>
              <a:rPr dirty="0" sz="1900" spc="-15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innovation</a:t>
            </a:r>
            <a:endParaRPr sz="1900">
              <a:latin typeface="DIN2014-DemiItalic"/>
              <a:cs typeface="DIN2014-DemiItalic"/>
            </a:endParaRPr>
          </a:p>
          <a:p>
            <a:pPr lvl="1" marL="914400" indent="-305435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Font typeface="DIN 2014"/>
              <a:buAutoNum type="arabicPeriod"/>
              <a:tabLst>
                <a:tab pos="913765" algn="l"/>
                <a:tab pos="915035" algn="l"/>
              </a:tabLst>
            </a:pP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Design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innovation</a:t>
            </a:r>
            <a:endParaRPr sz="1900">
              <a:latin typeface="DIN2014-DemiItalic"/>
              <a:cs typeface="DIN2014-DemiItalic"/>
            </a:endParaRPr>
          </a:p>
          <a:p>
            <a:pPr marL="316865" marR="777875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Strength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of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example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innovation</a:t>
            </a:r>
            <a:r>
              <a:rPr dirty="0" sz="1900" spc="-10">
                <a:latin typeface="DIN 2014"/>
                <a:cs typeface="DIN 2014"/>
              </a:rPr>
              <a:t> helped </a:t>
            </a:r>
            <a:r>
              <a:rPr dirty="0" sz="1900">
                <a:latin typeface="DIN 2014"/>
                <a:cs typeface="DIN 2014"/>
              </a:rPr>
              <a:t>designs to stand out and be </a:t>
            </a:r>
            <a:r>
              <a:rPr dirty="0" sz="1900" spc="-10">
                <a:latin typeface="DIN 2014"/>
                <a:cs typeface="DIN 2014"/>
              </a:rPr>
              <a:t>selected</a:t>
            </a:r>
            <a:endParaRPr sz="1900">
              <a:latin typeface="DIN 2014"/>
              <a:cs typeface="DIN 2014"/>
            </a:endParaRPr>
          </a:p>
          <a:p>
            <a:pPr marL="316865" marR="60452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Exhibition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had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 very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short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preparation </a:t>
            </a:r>
            <a:r>
              <a:rPr dirty="0" sz="1900" spc="-10">
                <a:latin typeface="DIN 2014"/>
                <a:cs typeface="DIN 2014"/>
              </a:rPr>
              <a:t>time: </a:t>
            </a:r>
            <a:r>
              <a:rPr dirty="0" sz="1900">
                <a:latin typeface="DIN 2014"/>
                <a:cs typeface="DIN 2014"/>
              </a:rPr>
              <a:t>design entries closed on 16th April and </a:t>
            </a:r>
            <a:r>
              <a:rPr dirty="0" sz="1900" spc="-25">
                <a:latin typeface="DIN 2014"/>
                <a:cs typeface="DIN 2014"/>
              </a:rPr>
              <a:t>the </a:t>
            </a:r>
            <a:r>
              <a:rPr dirty="0" sz="1900">
                <a:latin typeface="DIN 2014"/>
                <a:cs typeface="DIN 2014"/>
              </a:rPr>
              <a:t>exhibition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opened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on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1st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 spc="-20">
                <a:latin typeface="DIN 2014"/>
                <a:cs typeface="DIN 2014"/>
              </a:rPr>
              <a:t>June</a:t>
            </a:r>
            <a:endParaRPr sz="1900">
              <a:latin typeface="DIN 2014"/>
              <a:cs typeface="DIN 2014"/>
            </a:endParaRPr>
          </a:p>
          <a:p>
            <a:pPr marL="316865" marR="8559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Curator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research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captured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labels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and </a:t>
            </a:r>
            <a:r>
              <a:rPr dirty="0" sz="1900">
                <a:latin typeface="DIN 2014"/>
                <a:cs typeface="DIN 2014"/>
              </a:rPr>
              <a:t>exhibition</a:t>
            </a:r>
            <a:r>
              <a:rPr dirty="0" sz="1900" spc="-5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catalogue</a:t>
            </a:r>
            <a:endParaRPr sz="1900">
              <a:latin typeface="DIN 2014"/>
              <a:cs typeface="DIN 2014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02300" y="1252648"/>
            <a:ext cx="5186680" cy="382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1325245" indent="-304800">
              <a:lnSpc>
                <a:spcPct val="1097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Artworks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were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broken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up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into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 spc="-20">
                <a:latin typeface="DIN 2014"/>
                <a:cs typeface="DIN 2014"/>
              </a:rPr>
              <a:t>their </a:t>
            </a:r>
            <a:r>
              <a:rPr dirty="0" sz="1900">
                <a:latin typeface="DIN 2014"/>
                <a:cs typeface="DIN 2014"/>
              </a:rPr>
              <a:t>representative </a:t>
            </a:r>
            <a:r>
              <a:rPr dirty="0" sz="1900" spc="-10">
                <a:latin typeface="DIN 2014"/>
                <a:cs typeface="DIN 2014"/>
              </a:rPr>
              <a:t>themes</a:t>
            </a:r>
            <a:endParaRPr sz="1900">
              <a:latin typeface="DIN 2014"/>
              <a:cs typeface="DIN 2014"/>
            </a:endParaRPr>
          </a:p>
          <a:p>
            <a:pPr lvl="1" marL="914400" indent="-305435">
              <a:lnSpc>
                <a:spcPct val="100000"/>
              </a:lnSpc>
              <a:spcBef>
                <a:spcPts val="615"/>
              </a:spcBef>
              <a:buClr>
                <a:srgbClr val="000000"/>
              </a:buClr>
              <a:buFont typeface="DIN 2014"/>
              <a:buAutoNum type="arabicPeriod"/>
              <a:tabLst>
                <a:tab pos="913765" algn="l"/>
                <a:tab pos="915035" algn="l"/>
              </a:tabLst>
            </a:pP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Material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Innovation</a:t>
            </a:r>
            <a:endParaRPr sz="1900">
              <a:latin typeface="DIN2014-DemiItalic"/>
              <a:cs typeface="DIN2014-DemiItalic"/>
            </a:endParaRPr>
          </a:p>
          <a:p>
            <a:pPr lvl="1" marL="914400" indent="-305435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Font typeface="DIN 2014"/>
              <a:buAutoNum type="arabicPeriod"/>
              <a:tabLst>
                <a:tab pos="913765" algn="l"/>
                <a:tab pos="915035" algn="l"/>
              </a:tabLst>
            </a:pP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Business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innovation</a:t>
            </a:r>
            <a:endParaRPr sz="1900">
              <a:latin typeface="DIN2014-DemiItalic"/>
              <a:cs typeface="DIN2014-DemiItalic"/>
            </a:endParaRPr>
          </a:p>
          <a:p>
            <a:pPr lvl="1" marL="914400" indent="-305435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Font typeface="DIN 2014"/>
              <a:buAutoNum type="arabicPeriod"/>
              <a:tabLst>
                <a:tab pos="913765" algn="l"/>
                <a:tab pos="915035" algn="l"/>
              </a:tabLst>
            </a:pP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Circular</a:t>
            </a:r>
            <a:r>
              <a:rPr dirty="0" sz="1900" spc="-15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process</a:t>
            </a:r>
            <a:r>
              <a:rPr dirty="0" sz="1900" spc="-15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innovation</a:t>
            </a:r>
            <a:endParaRPr sz="1900">
              <a:latin typeface="DIN2014-DemiItalic"/>
              <a:cs typeface="DIN2014-DemiItalic"/>
            </a:endParaRPr>
          </a:p>
          <a:p>
            <a:pPr lvl="1" marL="914400" indent="-305435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Font typeface="DIN 2014"/>
              <a:buAutoNum type="arabicPeriod"/>
              <a:tabLst>
                <a:tab pos="913765" algn="l"/>
                <a:tab pos="915035" algn="l"/>
              </a:tabLst>
            </a:pP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Design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innovation</a:t>
            </a:r>
            <a:endParaRPr sz="1900">
              <a:latin typeface="DIN2014-DemiItalic"/>
              <a:cs typeface="DIN2014-DemiItalic"/>
            </a:endParaRPr>
          </a:p>
          <a:p>
            <a:pPr marL="316865" marR="50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 design could encompass a number of </a:t>
            </a:r>
            <a:r>
              <a:rPr dirty="0" sz="1900" spc="-10">
                <a:latin typeface="DIN 2014"/>
                <a:cs typeface="DIN 2014"/>
              </a:rPr>
              <a:t>different </a:t>
            </a:r>
            <a:r>
              <a:rPr dirty="0" sz="1900">
                <a:latin typeface="DIN 2014"/>
                <a:cs typeface="DIN 2014"/>
              </a:rPr>
              <a:t>themes but a predominant theme one was </a:t>
            </a:r>
            <a:r>
              <a:rPr dirty="0" sz="1900" spc="-20">
                <a:latin typeface="DIN 2014"/>
                <a:cs typeface="DIN 2014"/>
              </a:rPr>
              <a:t>used </a:t>
            </a:r>
            <a:r>
              <a:rPr dirty="0" sz="1900">
                <a:latin typeface="DIN 2014"/>
                <a:cs typeface="DIN 2014"/>
              </a:rPr>
              <a:t>to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locate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it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within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the </a:t>
            </a:r>
            <a:r>
              <a:rPr dirty="0" sz="1900" spc="-10">
                <a:latin typeface="DIN 2014"/>
                <a:cs typeface="DIN 2014"/>
              </a:rPr>
              <a:t>gallery</a:t>
            </a:r>
            <a:endParaRPr sz="1900">
              <a:latin typeface="DIN 2014"/>
              <a:cs typeface="DIN 2014"/>
            </a:endParaRPr>
          </a:p>
          <a:p>
            <a:pPr marL="316865" marR="476884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Colour coding was used to guide install </a:t>
            </a:r>
            <a:r>
              <a:rPr dirty="0" sz="1900" spc="-25">
                <a:latin typeface="DIN 2014"/>
                <a:cs typeface="DIN 2014"/>
              </a:rPr>
              <a:t>and </a:t>
            </a:r>
            <a:r>
              <a:rPr dirty="0" sz="1900">
                <a:latin typeface="DIN 2014"/>
                <a:cs typeface="DIN 2014"/>
              </a:rPr>
              <a:t>groupings of </a:t>
            </a:r>
            <a:r>
              <a:rPr dirty="0" sz="1900" spc="-10">
                <a:latin typeface="DIN 2014"/>
                <a:cs typeface="DIN 2014"/>
              </a:rPr>
              <a:t>designs</a:t>
            </a:r>
            <a:endParaRPr sz="1900">
              <a:latin typeface="DIN 2014"/>
              <a:cs typeface="DIN 2014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1009" y="5842000"/>
            <a:ext cx="3382517" cy="272529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5842000"/>
            <a:ext cx="1927860" cy="285673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868150" y="1663712"/>
            <a:ext cx="3879850" cy="1758950"/>
            <a:chOff x="11868150" y="1663712"/>
            <a:chExt cx="3879850" cy="175895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68150" y="1663712"/>
              <a:ext cx="3879850" cy="175893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3449300" y="2673350"/>
              <a:ext cx="1028700" cy="450850"/>
            </a:xfrm>
            <a:custGeom>
              <a:avLst/>
              <a:gdLst/>
              <a:ahLst/>
              <a:cxnLst/>
              <a:rect l="l" t="t" r="r" b="b"/>
              <a:pathLst>
                <a:path w="1028700" h="450850">
                  <a:moveTo>
                    <a:pt x="514350" y="0"/>
                  </a:moveTo>
                  <a:lnTo>
                    <a:pt x="449832" y="1756"/>
                  </a:lnTo>
                  <a:lnTo>
                    <a:pt x="387705" y="6884"/>
                  </a:lnTo>
                  <a:lnTo>
                    <a:pt x="328452" y="15173"/>
                  </a:lnTo>
                  <a:lnTo>
                    <a:pt x="272554" y="26412"/>
                  </a:lnTo>
                  <a:lnTo>
                    <a:pt x="220493" y="40388"/>
                  </a:lnTo>
                  <a:lnTo>
                    <a:pt x="172752" y="56892"/>
                  </a:lnTo>
                  <a:lnTo>
                    <a:pt x="129812" y="75711"/>
                  </a:lnTo>
                  <a:lnTo>
                    <a:pt x="92156" y="96635"/>
                  </a:lnTo>
                  <a:lnTo>
                    <a:pt x="60265" y="119451"/>
                  </a:lnTo>
                  <a:lnTo>
                    <a:pt x="15709" y="169919"/>
                  </a:lnTo>
                  <a:lnTo>
                    <a:pt x="0" y="225425"/>
                  </a:lnTo>
                  <a:lnTo>
                    <a:pt x="4007" y="253701"/>
                  </a:lnTo>
                  <a:lnTo>
                    <a:pt x="34622" y="306899"/>
                  </a:lnTo>
                  <a:lnTo>
                    <a:pt x="92156" y="354214"/>
                  </a:lnTo>
                  <a:lnTo>
                    <a:pt x="129812" y="375138"/>
                  </a:lnTo>
                  <a:lnTo>
                    <a:pt x="172752" y="393957"/>
                  </a:lnTo>
                  <a:lnTo>
                    <a:pt x="220493" y="410461"/>
                  </a:lnTo>
                  <a:lnTo>
                    <a:pt x="272554" y="424437"/>
                  </a:lnTo>
                  <a:lnTo>
                    <a:pt x="328452" y="435676"/>
                  </a:lnTo>
                  <a:lnTo>
                    <a:pt x="387705" y="443965"/>
                  </a:lnTo>
                  <a:lnTo>
                    <a:pt x="449832" y="449093"/>
                  </a:lnTo>
                  <a:lnTo>
                    <a:pt x="514350" y="450850"/>
                  </a:lnTo>
                  <a:lnTo>
                    <a:pt x="578867" y="449093"/>
                  </a:lnTo>
                  <a:lnTo>
                    <a:pt x="640994" y="443965"/>
                  </a:lnTo>
                  <a:lnTo>
                    <a:pt x="700247" y="435676"/>
                  </a:lnTo>
                  <a:lnTo>
                    <a:pt x="756145" y="424437"/>
                  </a:lnTo>
                  <a:lnTo>
                    <a:pt x="808206" y="410461"/>
                  </a:lnTo>
                  <a:lnTo>
                    <a:pt x="855947" y="393957"/>
                  </a:lnTo>
                  <a:lnTo>
                    <a:pt x="898887" y="375138"/>
                  </a:lnTo>
                  <a:lnTo>
                    <a:pt x="936543" y="354214"/>
                  </a:lnTo>
                  <a:lnTo>
                    <a:pt x="968434" y="331398"/>
                  </a:lnTo>
                  <a:lnTo>
                    <a:pt x="1012990" y="280930"/>
                  </a:lnTo>
                  <a:lnTo>
                    <a:pt x="1028700" y="225425"/>
                  </a:lnTo>
                  <a:lnTo>
                    <a:pt x="1024692" y="197148"/>
                  </a:lnTo>
                  <a:lnTo>
                    <a:pt x="994077" y="143950"/>
                  </a:lnTo>
                  <a:lnTo>
                    <a:pt x="936543" y="96635"/>
                  </a:lnTo>
                  <a:lnTo>
                    <a:pt x="898887" y="75711"/>
                  </a:lnTo>
                  <a:lnTo>
                    <a:pt x="855947" y="56892"/>
                  </a:lnTo>
                  <a:lnTo>
                    <a:pt x="808206" y="40388"/>
                  </a:lnTo>
                  <a:lnTo>
                    <a:pt x="756145" y="26412"/>
                  </a:lnTo>
                  <a:lnTo>
                    <a:pt x="700247" y="15173"/>
                  </a:lnTo>
                  <a:lnTo>
                    <a:pt x="640994" y="6884"/>
                  </a:lnTo>
                  <a:lnTo>
                    <a:pt x="578867" y="1756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FFFF00">
                <a:alpha val="458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897100" y="1962150"/>
              <a:ext cx="450850" cy="1028700"/>
            </a:xfrm>
            <a:custGeom>
              <a:avLst/>
              <a:gdLst/>
              <a:ahLst/>
              <a:cxnLst/>
              <a:rect l="l" t="t" r="r" b="b"/>
              <a:pathLst>
                <a:path w="450850" h="1028700">
                  <a:moveTo>
                    <a:pt x="225425" y="0"/>
                  </a:moveTo>
                  <a:lnTo>
                    <a:pt x="169919" y="15708"/>
                  </a:lnTo>
                  <a:lnTo>
                    <a:pt x="119451" y="60262"/>
                  </a:lnTo>
                  <a:lnTo>
                    <a:pt x="96635" y="92152"/>
                  </a:lnTo>
                  <a:lnTo>
                    <a:pt x="75711" y="129808"/>
                  </a:lnTo>
                  <a:lnTo>
                    <a:pt x="56892" y="172747"/>
                  </a:lnTo>
                  <a:lnTo>
                    <a:pt x="40388" y="220488"/>
                  </a:lnTo>
                  <a:lnTo>
                    <a:pt x="26412" y="272548"/>
                  </a:lnTo>
                  <a:lnTo>
                    <a:pt x="15173" y="328447"/>
                  </a:lnTo>
                  <a:lnTo>
                    <a:pt x="6884" y="387701"/>
                  </a:lnTo>
                  <a:lnTo>
                    <a:pt x="1756" y="449829"/>
                  </a:lnTo>
                  <a:lnTo>
                    <a:pt x="0" y="514350"/>
                  </a:lnTo>
                  <a:lnTo>
                    <a:pt x="1756" y="578870"/>
                  </a:lnTo>
                  <a:lnTo>
                    <a:pt x="6884" y="640998"/>
                  </a:lnTo>
                  <a:lnTo>
                    <a:pt x="15173" y="700252"/>
                  </a:lnTo>
                  <a:lnTo>
                    <a:pt x="26412" y="756151"/>
                  </a:lnTo>
                  <a:lnTo>
                    <a:pt x="40388" y="808211"/>
                  </a:lnTo>
                  <a:lnTo>
                    <a:pt x="56892" y="855952"/>
                  </a:lnTo>
                  <a:lnTo>
                    <a:pt x="75711" y="898891"/>
                  </a:lnTo>
                  <a:lnTo>
                    <a:pt x="96635" y="936547"/>
                  </a:lnTo>
                  <a:lnTo>
                    <a:pt x="119451" y="968437"/>
                  </a:lnTo>
                  <a:lnTo>
                    <a:pt x="169919" y="1012991"/>
                  </a:lnTo>
                  <a:lnTo>
                    <a:pt x="225425" y="1028700"/>
                  </a:lnTo>
                  <a:lnTo>
                    <a:pt x="253701" y="1024692"/>
                  </a:lnTo>
                  <a:lnTo>
                    <a:pt x="306899" y="994079"/>
                  </a:lnTo>
                  <a:lnTo>
                    <a:pt x="354214" y="936547"/>
                  </a:lnTo>
                  <a:lnTo>
                    <a:pt x="375138" y="898891"/>
                  </a:lnTo>
                  <a:lnTo>
                    <a:pt x="393957" y="855952"/>
                  </a:lnTo>
                  <a:lnTo>
                    <a:pt x="410461" y="808211"/>
                  </a:lnTo>
                  <a:lnTo>
                    <a:pt x="424437" y="756151"/>
                  </a:lnTo>
                  <a:lnTo>
                    <a:pt x="435676" y="700252"/>
                  </a:lnTo>
                  <a:lnTo>
                    <a:pt x="443965" y="640998"/>
                  </a:lnTo>
                  <a:lnTo>
                    <a:pt x="449093" y="578870"/>
                  </a:lnTo>
                  <a:lnTo>
                    <a:pt x="450850" y="514350"/>
                  </a:lnTo>
                  <a:lnTo>
                    <a:pt x="449093" y="449829"/>
                  </a:lnTo>
                  <a:lnTo>
                    <a:pt x="443965" y="387701"/>
                  </a:lnTo>
                  <a:lnTo>
                    <a:pt x="435676" y="328447"/>
                  </a:lnTo>
                  <a:lnTo>
                    <a:pt x="424437" y="272548"/>
                  </a:lnTo>
                  <a:lnTo>
                    <a:pt x="410461" y="220488"/>
                  </a:lnTo>
                  <a:lnTo>
                    <a:pt x="393957" y="172747"/>
                  </a:lnTo>
                  <a:lnTo>
                    <a:pt x="375138" y="129808"/>
                  </a:lnTo>
                  <a:lnTo>
                    <a:pt x="354214" y="92152"/>
                  </a:lnTo>
                  <a:lnTo>
                    <a:pt x="331398" y="60262"/>
                  </a:lnTo>
                  <a:lnTo>
                    <a:pt x="280930" y="15708"/>
                  </a:lnTo>
                  <a:lnTo>
                    <a:pt x="225425" y="0"/>
                  </a:lnTo>
                  <a:close/>
                </a:path>
              </a:pathLst>
            </a:custGeom>
            <a:solidFill>
              <a:srgbClr val="92D050">
                <a:alpha val="458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150850" y="1879600"/>
              <a:ext cx="1536700" cy="444500"/>
            </a:xfrm>
            <a:custGeom>
              <a:avLst/>
              <a:gdLst/>
              <a:ahLst/>
              <a:cxnLst/>
              <a:rect l="l" t="t" r="r" b="b"/>
              <a:pathLst>
                <a:path w="1536700" h="444500">
                  <a:moveTo>
                    <a:pt x="768350" y="0"/>
                  </a:moveTo>
                  <a:lnTo>
                    <a:pt x="698414" y="908"/>
                  </a:lnTo>
                  <a:lnTo>
                    <a:pt x="630238" y="3580"/>
                  </a:lnTo>
                  <a:lnTo>
                    <a:pt x="564093" y="7938"/>
                  </a:lnTo>
                  <a:lnTo>
                    <a:pt x="500248" y="13904"/>
                  </a:lnTo>
                  <a:lnTo>
                    <a:pt x="438977" y="21398"/>
                  </a:lnTo>
                  <a:lnTo>
                    <a:pt x="380550" y="30343"/>
                  </a:lnTo>
                  <a:lnTo>
                    <a:pt x="325238" y="40660"/>
                  </a:lnTo>
                  <a:lnTo>
                    <a:pt x="273313" y="52270"/>
                  </a:lnTo>
                  <a:lnTo>
                    <a:pt x="225045" y="65095"/>
                  </a:lnTo>
                  <a:lnTo>
                    <a:pt x="180707" y="79057"/>
                  </a:lnTo>
                  <a:lnTo>
                    <a:pt x="140569" y="94076"/>
                  </a:lnTo>
                  <a:lnTo>
                    <a:pt x="104902" y="110076"/>
                  </a:lnTo>
                  <a:lnTo>
                    <a:pt x="48070" y="144699"/>
                  </a:lnTo>
                  <a:lnTo>
                    <a:pt x="12379" y="182300"/>
                  </a:lnTo>
                  <a:lnTo>
                    <a:pt x="0" y="222250"/>
                  </a:lnTo>
                  <a:lnTo>
                    <a:pt x="3140" y="242479"/>
                  </a:lnTo>
                  <a:lnTo>
                    <a:pt x="27446" y="281332"/>
                  </a:lnTo>
                  <a:lnTo>
                    <a:pt x="73979" y="317523"/>
                  </a:lnTo>
                  <a:lnTo>
                    <a:pt x="140569" y="350423"/>
                  </a:lnTo>
                  <a:lnTo>
                    <a:pt x="180707" y="365442"/>
                  </a:lnTo>
                  <a:lnTo>
                    <a:pt x="225045" y="379404"/>
                  </a:lnTo>
                  <a:lnTo>
                    <a:pt x="273313" y="392229"/>
                  </a:lnTo>
                  <a:lnTo>
                    <a:pt x="325238" y="403839"/>
                  </a:lnTo>
                  <a:lnTo>
                    <a:pt x="380550" y="414156"/>
                  </a:lnTo>
                  <a:lnTo>
                    <a:pt x="438977" y="423101"/>
                  </a:lnTo>
                  <a:lnTo>
                    <a:pt x="500248" y="430595"/>
                  </a:lnTo>
                  <a:lnTo>
                    <a:pt x="564093" y="436561"/>
                  </a:lnTo>
                  <a:lnTo>
                    <a:pt x="630238" y="440919"/>
                  </a:lnTo>
                  <a:lnTo>
                    <a:pt x="698414" y="443591"/>
                  </a:lnTo>
                  <a:lnTo>
                    <a:pt x="768350" y="444500"/>
                  </a:lnTo>
                  <a:lnTo>
                    <a:pt x="838285" y="443591"/>
                  </a:lnTo>
                  <a:lnTo>
                    <a:pt x="906461" y="440919"/>
                  </a:lnTo>
                  <a:lnTo>
                    <a:pt x="972606" y="436561"/>
                  </a:lnTo>
                  <a:lnTo>
                    <a:pt x="1036451" y="430595"/>
                  </a:lnTo>
                  <a:lnTo>
                    <a:pt x="1097722" y="423101"/>
                  </a:lnTo>
                  <a:lnTo>
                    <a:pt x="1156149" y="414156"/>
                  </a:lnTo>
                  <a:lnTo>
                    <a:pt x="1211461" y="403839"/>
                  </a:lnTo>
                  <a:lnTo>
                    <a:pt x="1263386" y="392229"/>
                  </a:lnTo>
                  <a:lnTo>
                    <a:pt x="1311654" y="379404"/>
                  </a:lnTo>
                  <a:lnTo>
                    <a:pt x="1355992" y="365442"/>
                  </a:lnTo>
                  <a:lnTo>
                    <a:pt x="1396130" y="350423"/>
                  </a:lnTo>
                  <a:lnTo>
                    <a:pt x="1431797" y="334423"/>
                  </a:lnTo>
                  <a:lnTo>
                    <a:pt x="1488629" y="299800"/>
                  </a:lnTo>
                  <a:lnTo>
                    <a:pt x="1524320" y="262199"/>
                  </a:lnTo>
                  <a:lnTo>
                    <a:pt x="1536700" y="222250"/>
                  </a:lnTo>
                  <a:lnTo>
                    <a:pt x="1533559" y="202020"/>
                  </a:lnTo>
                  <a:lnTo>
                    <a:pt x="1509253" y="163167"/>
                  </a:lnTo>
                  <a:lnTo>
                    <a:pt x="1462720" y="126976"/>
                  </a:lnTo>
                  <a:lnTo>
                    <a:pt x="1396130" y="94076"/>
                  </a:lnTo>
                  <a:lnTo>
                    <a:pt x="1355992" y="79057"/>
                  </a:lnTo>
                  <a:lnTo>
                    <a:pt x="1311654" y="65095"/>
                  </a:lnTo>
                  <a:lnTo>
                    <a:pt x="1263386" y="52270"/>
                  </a:lnTo>
                  <a:lnTo>
                    <a:pt x="1211461" y="40660"/>
                  </a:lnTo>
                  <a:lnTo>
                    <a:pt x="1156149" y="30343"/>
                  </a:lnTo>
                  <a:lnTo>
                    <a:pt x="1097722" y="21398"/>
                  </a:lnTo>
                  <a:lnTo>
                    <a:pt x="1036451" y="13904"/>
                  </a:lnTo>
                  <a:lnTo>
                    <a:pt x="972606" y="7938"/>
                  </a:lnTo>
                  <a:lnTo>
                    <a:pt x="906461" y="3580"/>
                  </a:lnTo>
                  <a:lnTo>
                    <a:pt x="838285" y="908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FF0000">
                <a:alpha val="458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2650957" y="2054509"/>
              <a:ext cx="495934" cy="1007744"/>
            </a:xfrm>
            <a:custGeom>
              <a:avLst/>
              <a:gdLst/>
              <a:ahLst/>
              <a:cxnLst/>
              <a:rect l="l" t="t" r="r" b="b"/>
              <a:pathLst>
                <a:path w="495934" h="1007744">
                  <a:moveTo>
                    <a:pt x="158055" y="0"/>
                  </a:moveTo>
                  <a:lnTo>
                    <a:pt x="103396" y="12870"/>
                  </a:lnTo>
                  <a:lnTo>
                    <a:pt x="59007" y="54816"/>
                  </a:lnTo>
                  <a:lnTo>
                    <a:pt x="26478" y="121661"/>
                  </a:lnTo>
                  <a:lnTo>
                    <a:pt x="14895" y="163125"/>
                  </a:lnTo>
                  <a:lnTo>
                    <a:pt x="6559" y="209261"/>
                  </a:lnTo>
                  <a:lnTo>
                    <a:pt x="1562" y="259550"/>
                  </a:lnTo>
                  <a:lnTo>
                    <a:pt x="0" y="313475"/>
                  </a:lnTo>
                  <a:lnTo>
                    <a:pt x="1964" y="370517"/>
                  </a:lnTo>
                  <a:lnTo>
                    <a:pt x="7549" y="430158"/>
                  </a:lnTo>
                  <a:lnTo>
                    <a:pt x="16849" y="491882"/>
                  </a:lnTo>
                  <a:lnTo>
                    <a:pt x="29957" y="555169"/>
                  </a:lnTo>
                  <a:lnTo>
                    <a:pt x="46461" y="617657"/>
                  </a:lnTo>
                  <a:lnTo>
                    <a:pt x="65675" y="677047"/>
                  </a:lnTo>
                  <a:lnTo>
                    <a:pt x="87284" y="732917"/>
                  </a:lnTo>
                  <a:lnTo>
                    <a:pt x="110974" y="784845"/>
                  </a:lnTo>
                  <a:lnTo>
                    <a:pt x="136430" y="832409"/>
                  </a:lnTo>
                  <a:lnTo>
                    <a:pt x="163337" y="875188"/>
                  </a:lnTo>
                  <a:lnTo>
                    <a:pt x="191380" y="912760"/>
                  </a:lnTo>
                  <a:lnTo>
                    <a:pt x="220245" y="944702"/>
                  </a:lnTo>
                  <a:lnTo>
                    <a:pt x="249616" y="970594"/>
                  </a:lnTo>
                  <a:lnTo>
                    <a:pt x="308620" y="1002539"/>
                  </a:lnTo>
                  <a:lnTo>
                    <a:pt x="337622" y="1007748"/>
                  </a:lnTo>
                  <a:lnTo>
                    <a:pt x="365872" y="1005219"/>
                  </a:lnTo>
                  <a:lnTo>
                    <a:pt x="415916" y="977276"/>
                  </a:lnTo>
                  <a:lnTo>
                    <a:pt x="454470" y="922362"/>
                  </a:lnTo>
                  <a:lnTo>
                    <a:pt x="469205" y="886087"/>
                  </a:lnTo>
                  <a:lnTo>
                    <a:pt x="480787" y="844622"/>
                  </a:lnTo>
                  <a:lnTo>
                    <a:pt x="489123" y="798486"/>
                  </a:lnTo>
                  <a:lnTo>
                    <a:pt x="494118" y="748197"/>
                  </a:lnTo>
                  <a:lnTo>
                    <a:pt x="495680" y="694273"/>
                  </a:lnTo>
                  <a:lnTo>
                    <a:pt x="493715" y="637231"/>
                  </a:lnTo>
                  <a:lnTo>
                    <a:pt x="488129" y="577589"/>
                  </a:lnTo>
                  <a:lnTo>
                    <a:pt x="478828" y="515866"/>
                  </a:lnTo>
                  <a:lnTo>
                    <a:pt x="465720" y="452578"/>
                  </a:lnTo>
                  <a:lnTo>
                    <a:pt x="449216" y="390090"/>
                  </a:lnTo>
                  <a:lnTo>
                    <a:pt x="430002" y="330700"/>
                  </a:lnTo>
                  <a:lnTo>
                    <a:pt x="408393" y="274831"/>
                  </a:lnTo>
                  <a:lnTo>
                    <a:pt x="384703" y="222903"/>
                  </a:lnTo>
                  <a:lnTo>
                    <a:pt x="359247" y="175338"/>
                  </a:lnTo>
                  <a:lnTo>
                    <a:pt x="332340" y="132559"/>
                  </a:lnTo>
                  <a:lnTo>
                    <a:pt x="304297" y="94988"/>
                  </a:lnTo>
                  <a:lnTo>
                    <a:pt x="275433" y="63045"/>
                  </a:lnTo>
                  <a:lnTo>
                    <a:pt x="246061" y="37153"/>
                  </a:lnTo>
                  <a:lnTo>
                    <a:pt x="187058" y="5208"/>
                  </a:lnTo>
                  <a:lnTo>
                    <a:pt x="158055" y="0"/>
                  </a:lnTo>
                  <a:close/>
                </a:path>
              </a:pathLst>
            </a:custGeom>
            <a:solidFill>
              <a:srgbClr val="00B0F0">
                <a:alpha val="4587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2377928" y="4203700"/>
            <a:ext cx="3218180" cy="3746500"/>
          </a:xfrm>
          <a:prstGeom prst="rect">
            <a:avLst/>
          </a:prstGeom>
          <a:solidFill>
            <a:srgbClr val="F5C4DA">
              <a:alpha val="75000"/>
            </a:srgbClr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51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dirty="0" sz="2800" b="1">
                <a:solidFill>
                  <a:srgbClr val="302C67"/>
                </a:solidFill>
                <a:latin typeface="DIN 2014"/>
                <a:cs typeface="DIN 2014"/>
              </a:rPr>
              <a:t>ON–SITE</a:t>
            </a:r>
            <a:r>
              <a:rPr dirty="0" sz="2800" spc="135" b="1">
                <a:solidFill>
                  <a:srgbClr val="302C67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02C67"/>
                </a:solidFill>
                <a:latin typeface="DIN 2014"/>
                <a:cs typeface="DIN 2014"/>
              </a:rPr>
              <a:t>FOCUS</a:t>
            </a:r>
            <a:endParaRPr sz="2800">
              <a:latin typeface="DIN 2014"/>
              <a:cs typeface="DIN 2014"/>
            </a:endParaRPr>
          </a:p>
          <a:p>
            <a:pPr marL="190500" marR="332105">
              <a:lnSpc>
                <a:spcPct val="101800"/>
              </a:lnSpc>
              <a:spcBef>
                <a:spcPts val="1000"/>
              </a:spcBef>
            </a:pPr>
            <a:r>
              <a:rPr dirty="0" sz="1800" i="1">
                <a:latin typeface="DIN 2014"/>
                <a:cs typeface="DIN 2014"/>
              </a:rPr>
              <a:t>Can you guess which part </a:t>
            </a:r>
            <a:r>
              <a:rPr dirty="0" sz="1800" spc="-25" i="1">
                <a:latin typeface="DIN 2014"/>
                <a:cs typeface="DIN 2014"/>
              </a:rPr>
              <a:t>of </a:t>
            </a:r>
            <a:r>
              <a:rPr dirty="0" sz="1800" i="1">
                <a:latin typeface="DIN 2014"/>
                <a:cs typeface="DIN 2014"/>
              </a:rPr>
              <a:t>the room has the </a:t>
            </a:r>
            <a:r>
              <a:rPr dirty="0" sz="1800" spc="-10" i="1">
                <a:latin typeface="DIN 2014"/>
                <a:cs typeface="DIN 2014"/>
              </a:rPr>
              <a:t>Material </a:t>
            </a:r>
            <a:r>
              <a:rPr dirty="0" sz="1800" i="1">
                <a:latin typeface="DIN 2014"/>
                <a:cs typeface="DIN 2014"/>
              </a:rPr>
              <a:t>Innovation </a:t>
            </a:r>
            <a:r>
              <a:rPr dirty="0" sz="1800" spc="-10" i="1">
                <a:latin typeface="DIN 2014"/>
                <a:cs typeface="DIN 2014"/>
              </a:rPr>
              <a:t>garments </a:t>
            </a:r>
            <a:r>
              <a:rPr dirty="0" sz="1800" i="1">
                <a:latin typeface="DIN 2014"/>
                <a:cs typeface="DIN 2014"/>
              </a:rPr>
              <a:t>displayed </a:t>
            </a:r>
            <a:r>
              <a:rPr dirty="0" sz="1800" spc="-10" i="1">
                <a:latin typeface="DIN 2014"/>
                <a:cs typeface="DIN 2014"/>
              </a:rPr>
              <a:t>together?</a:t>
            </a:r>
            <a:endParaRPr sz="1800">
              <a:latin typeface="DIN 2014"/>
              <a:cs typeface="DIN 201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185795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3403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CURATING </a:t>
            </a:r>
            <a:r>
              <a:rPr dirty="0" spc="-25"/>
              <a:t>AN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EXHIBITION</a:t>
            </a: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24500" y="1116404"/>
            <a:ext cx="12344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LABELS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524500" y="1698013"/>
            <a:ext cx="5230495" cy="340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43180" indent="-304800">
              <a:lnSpc>
                <a:spcPct val="1097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Balance of providing enough information but </a:t>
            </a:r>
            <a:r>
              <a:rPr dirty="0" sz="1900" spc="-25">
                <a:latin typeface="DIN 2014"/>
                <a:cs typeface="DIN 2014"/>
              </a:rPr>
              <a:t>not </a:t>
            </a:r>
            <a:r>
              <a:rPr dirty="0" sz="1900">
                <a:latin typeface="DIN 2014"/>
                <a:cs typeface="DIN 2014"/>
              </a:rPr>
              <a:t>so much people will feel </a:t>
            </a:r>
            <a:r>
              <a:rPr dirty="0" sz="1900" spc="-10">
                <a:latin typeface="DIN 2014"/>
                <a:cs typeface="DIN 2014"/>
              </a:rPr>
              <a:t>overwhelmed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150 - 200 word </a:t>
            </a:r>
            <a:r>
              <a:rPr dirty="0" sz="1900" spc="-10">
                <a:latin typeface="DIN 2014"/>
                <a:cs typeface="DIN 2014"/>
              </a:rPr>
              <a:t>limit</a:t>
            </a:r>
            <a:endParaRPr sz="1900">
              <a:latin typeface="DIN 2014"/>
              <a:cs typeface="DIN 2014"/>
            </a:endParaRPr>
          </a:p>
          <a:p>
            <a:pPr marL="316865" marR="50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Same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information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is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captured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on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We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The</a:t>
            </a:r>
            <a:r>
              <a:rPr dirty="0" sz="1900" spc="-5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Makers </a:t>
            </a:r>
            <a:r>
              <a:rPr dirty="0" sz="1900">
                <a:latin typeface="DIN 2014"/>
                <a:cs typeface="DIN 2014"/>
              </a:rPr>
              <a:t>website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=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wider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accessibility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Makers </a:t>
            </a:r>
            <a:r>
              <a:rPr dirty="0" sz="1900">
                <a:latin typeface="DIN 2014"/>
                <a:cs typeface="DIN 2014"/>
              </a:rPr>
              <a:t>website artist </a:t>
            </a:r>
            <a:r>
              <a:rPr dirty="0" sz="1900" spc="-20">
                <a:latin typeface="DIN 2014"/>
                <a:cs typeface="DIN 2014"/>
              </a:rPr>
              <a:t>page</a:t>
            </a:r>
            <a:endParaRPr sz="1900">
              <a:latin typeface="DIN 2014"/>
              <a:cs typeface="DIN 2014"/>
            </a:endParaRPr>
          </a:p>
          <a:p>
            <a:pPr marL="316865" marR="22288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Display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of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text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–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Size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font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guided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by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20">
                <a:latin typeface="DIN 2014"/>
                <a:cs typeface="DIN 2014"/>
              </a:rPr>
              <a:t>Brand Guide</a:t>
            </a:r>
            <a:endParaRPr sz="1900">
              <a:latin typeface="DIN 2014"/>
              <a:cs typeface="DIN 2014"/>
            </a:endParaRPr>
          </a:p>
          <a:p>
            <a:pPr marL="316865" marR="337185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Art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elements: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colour,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form,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line,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shape,</a:t>
            </a:r>
            <a:r>
              <a:rPr dirty="0" sz="1900" spc="-10">
                <a:latin typeface="DIN 2014"/>
                <a:cs typeface="DIN 2014"/>
              </a:rPr>
              <a:t> space, </a:t>
            </a:r>
            <a:r>
              <a:rPr dirty="0" sz="1900">
                <a:latin typeface="DIN 2014"/>
                <a:cs typeface="DIN 2014"/>
              </a:rPr>
              <a:t>texture,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value</a:t>
            </a:r>
            <a:endParaRPr sz="1900">
              <a:latin typeface="DIN 2014"/>
              <a:cs typeface="DIN 2014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0286" y="914400"/>
            <a:ext cx="2524125" cy="337391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30287" y="4533900"/>
            <a:ext cx="3508212" cy="185134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600700" y="5740400"/>
            <a:ext cx="5054600" cy="2730500"/>
          </a:xfrm>
          <a:prstGeom prst="rect">
            <a:avLst/>
          </a:prstGeom>
          <a:solidFill>
            <a:srgbClr val="F5C4DA">
              <a:alpha val="75000"/>
            </a:srgbClr>
          </a:solidFill>
        </p:spPr>
        <p:txBody>
          <a:bodyPr wrap="square" lIns="0" tIns="3175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250"/>
              </a:spcBef>
            </a:pPr>
            <a:r>
              <a:rPr dirty="0" sz="2800" b="1">
                <a:solidFill>
                  <a:srgbClr val="302C67"/>
                </a:solidFill>
                <a:latin typeface="DIN 2014"/>
                <a:cs typeface="DIN 2014"/>
              </a:rPr>
              <a:t>ON–SITE</a:t>
            </a:r>
            <a:r>
              <a:rPr dirty="0" sz="2800" spc="135" b="1">
                <a:solidFill>
                  <a:srgbClr val="302C67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02C67"/>
                </a:solidFill>
                <a:latin typeface="DIN 2014"/>
                <a:cs typeface="DIN 2014"/>
              </a:rPr>
              <a:t>FOCUS</a:t>
            </a:r>
            <a:endParaRPr sz="2800">
              <a:latin typeface="DIN 2014"/>
              <a:cs typeface="DIN 2014"/>
            </a:endParaRPr>
          </a:p>
          <a:p>
            <a:pPr marL="190500" marR="500380">
              <a:lnSpc>
                <a:spcPct val="101800"/>
              </a:lnSpc>
              <a:spcBef>
                <a:spcPts val="1000"/>
              </a:spcBef>
            </a:pPr>
            <a:r>
              <a:rPr dirty="0" sz="1800" i="1">
                <a:latin typeface="DIN 2014"/>
                <a:cs typeface="DIN 2014"/>
              </a:rPr>
              <a:t>Choose a design and inspect the label. Does </a:t>
            </a:r>
            <a:r>
              <a:rPr dirty="0" sz="1800" spc="-25" i="1">
                <a:latin typeface="DIN 2014"/>
                <a:cs typeface="DIN 2014"/>
              </a:rPr>
              <a:t>it </a:t>
            </a:r>
            <a:r>
              <a:rPr dirty="0" sz="1800" i="1">
                <a:latin typeface="DIN 2014"/>
                <a:cs typeface="DIN 2014"/>
              </a:rPr>
              <a:t>provide enough </a:t>
            </a:r>
            <a:r>
              <a:rPr dirty="0" sz="1800" spc="-10" i="1">
                <a:latin typeface="DIN 2014"/>
                <a:cs typeface="DIN 2014"/>
              </a:rPr>
              <a:t>information?</a:t>
            </a:r>
            <a:endParaRPr sz="1800">
              <a:latin typeface="DIN 2014"/>
              <a:cs typeface="DIN 2014"/>
            </a:endParaRPr>
          </a:p>
          <a:p>
            <a:pPr marL="190500" marR="417830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Can you see any support for people who </a:t>
            </a:r>
            <a:r>
              <a:rPr dirty="0" sz="1800" spc="-10" i="1">
                <a:latin typeface="DIN 2014"/>
                <a:cs typeface="DIN 2014"/>
              </a:rPr>
              <a:t>vision impaired?</a:t>
            </a:r>
            <a:endParaRPr sz="1800">
              <a:latin typeface="DIN 2014"/>
              <a:cs typeface="DIN 2014"/>
            </a:endParaRPr>
          </a:p>
          <a:p>
            <a:pPr marL="190500" marR="448309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Which one do you prefer? Online or </a:t>
            </a:r>
            <a:r>
              <a:rPr dirty="0" sz="1800" spc="-10" i="1">
                <a:latin typeface="DIN 2014"/>
                <a:cs typeface="DIN 2014"/>
              </a:rPr>
              <a:t>hardcopy? </a:t>
            </a:r>
            <a:r>
              <a:rPr dirty="0" sz="1800" spc="-20" i="1">
                <a:latin typeface="DIN 2014"/>
                <a:cs typeface="DIN 2014"/>
              </a:rPr>
              <a:t>Why?</a:t>
            </a:r>
            <a:endParaRPr sz="1800">
              <a:latin typeface="DIN 2014"/>
              <a:cs typeface="DIN 2014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217587" y="6519518"/>
            <a:ext cx="3096895" cy="5384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dirty="0" sz="1200" i="1">
                <a:latin typeface="DIN 2014"/>
                <a:cs typeface="DIN 2014"/>
              </a:rPr>
              <a:t>Image:</a:t>
            </a:r>
            <a:r>
              <a:rPr dirty="0" sz="1200" spc="-20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Hardcopy</a:t>
            </a:r>
            <a:r>
              <a:rPr dirty="0" sz="1200" spc="-10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label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and</a:t>
            </a:r>
            <a:r>
              <a:rPr dirty="0" sz="1200" spc="-10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website</a:t>
            </a:r>
            <a:r>
              <a:rPr dirty="0" sz="1200" spc="-10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example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spc="-25" i="1">
                <a:latin typeface="DIN 2014"/>
                <a:cs typeface="DIN 2014"/>
              </a:rPr>
              <a:t>for </a:t>
            </a:r>
            <a:r>
              <a:rPr dirty="0" sz="1200" i="1">
                <a:latin typeface="DIN 2014"/>
                <a:cs typeface="DIN 2014"/>
              </a:rPr>
              <a:t>Jogakbo</a:t>
            </a:r>
            <a:r>
              <a:rPr dirty="0" sz="1200" spc="5" i="1">
                <a:latin typeface="DIN 2014"/>
                <a:cs typeface="DIN 2014"/>
              </a:rPr>
              <a:t> </a:t>
            </a:r>
            <a:r>
              <a:rPr dirty="0" sz="1200" spc="-10" i="1">
                <a:latin typeface="DIN 2014"/>
                <a:cs typeface="DIN 2014"/>
              </a:rPr>
              <a:t>Patchwork-</a:t>
            </a:r>
            <a:r>
              <a:rPr dirty="0" sz="1200" i="1">
                <a:latin typeface="DIN 2014"/>
                <a:cs typeface="DIN 2014"/>
              </a:rPr>
              <a:t>Inspired</a:t>
            </a:r>
            <a:r>
              <a:rPr dirty="0" sz="1200" spc="1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Example</a:t>
            </a:r>
            <a:r>
              <a:rPr dirty="0" sz="1200" spc="1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by</a:t>
            </a:r>
            <a:r>
              <a:rPr dirty="0" sz="1200" spc="15" i="1">
                <a:latin typeface="DIN 2014"/>
                <a:cs typeface="DIN 2014"/>
              </a:rPr>
              <a:t> </a:t>
            </a:r>
            <a:r>
              <a:rPr dirty="0" sz="1200" spc="-10" i="1">
                <a:latin typeface="DIN 2014"/>
                <a:cs typeface="DIN 2014"/>
              </a:rPr>
              <a:t>Steven </a:t>
            </a:r>
            <a:r>
              <a:rPr dirty="0" sz="1200" i="1">
                <a:latin typeface="DIN 2014"/>
                <a:cs typeface="DIN 2014"/>
              </a:rPr>
              <a:t>Junil </a:t>
            </a:r>
            <a:r>
              <a:rPr dirty="0" sz="1200" spc="-20" i="1">
                <a:latin typeface="DIN 2014"/>
                <a:cs typeface="DIN 2014"/>
              </a:rPr>
              <a:t>Park</a:t>
            </a:r>
            <a:endParaRPr sz="1200">
              <a:latin typeface="DIN 2014"/>
              <a:cs typeface="DIN 201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185795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3403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CURATING </a:t>
            </a:r>
            <a:r>
              <a:rPr dirty="0" spc="-25"/>
              <a:t>AN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EXHIBITION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00600" cy="91440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03900" y="3136900"/>
            <a:ext cx="4013200" cy="3339465"/>
          </a:xfrm>
          <a:prstGeom prst="rect">
            <a:avLst/>
          </a:prstGeom>
          <a:solidFill>
            <a:srgbClr val="F5C4DA">
              <a:alpha val="75000"/>
            </a:srgbClr>
          </a:solidFill>
        </p:spPr>
        <p:txBody>
          <a:bodyPr wrap="square" lIns="0" tIns="196215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545"/>
              </a:spcBef>
            </a:pPr>
            <a:r>
              <a:rPr dirty="0" sz="2800" spc="-10" b="1">
                <a:solidFill>
                  <a:srgbClr val="302C67"/>
                </a:solidFill>
                <a:latin typeface="DIN 2014"/>
                <a:cs typeface="DIN 2014"/>
              </a:rPr>
              <a:t>ACTIVITY</a:t>
            </a:r>
            <a:endParaRPr sz="2800">
              <a:latin typeface="DIN 2014"/>
              <a:cs typeface="DIN 2014"/>
            </a:endParaRPr>
          </a:p>
          <a:p>
            <a:pPr marL="190500" marR="513715">
              <a:lnSpc>
                <a:spcPct val="101800"/>
              </a:lnSpc>
              <a:spcBef>
                <a:spcPts val="1000"/>
              </a:spcBef>
            </a:pPr>
            <a:r>
              <a:rPr dirty="0" sz="1800" spc="-10" i="1">
                <a:latin typeface="DIN 2014"/>
                <a:cs typeface="DIN 2014"/>
              </a:rPr>
              <a:t>You</a:t>
            </a:r>
            <a:r>
              <a:rPr dirty="0" sz="1800" spc="-2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are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given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charge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of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styling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spc="-25" i="1">
                <a:latin typeface="DIN 2014"/>
                <a:cs typeface="DIN 2014"/>
              </a:rPr>
              <a:t>the </a:t>
            </a:r>
            <a:r>
              <a:rPr dirty="0" sz="1800" i="1">
                <a:latin typeface="DIN 2014"/>
                <a:cs typeface="DIN 2014"/>
              </a:rPr>
              <a:t>mannequin showing Slot </a:t>
            </a:r>
            <a:r>
              <a:rPr dirty="0" sz="1800" spc="-10" i="1">
                <a:latin typeface="DIN 2014"/>
                <a:cs typeface="DIN 2014"/>
              </a:rPr>
              <a:t>Dress </a:t>
            </a:r>
            <a:r>
              <a:rPr dirty="0" sz="1800" i="1">
                <a:latin typeface="DIN 2014"/>
                <a:cs typeface="DIN 2014"/>
              </a:rPr>
              <a:t>Prototype by Alixja </a:t>
            </a:r>
            <a:r>
              <a:rPr dirty="0" sz="1800" spc="-10" i="1">
                <a:latin typeface="DIN 2014"/>
                <a:cs typeface="DIN 2014"/>
              </a:rPr>
              <a:t>Kuzmycz</a:t>
            </a:r>
            <a:endParaRPr sz="1800">
              <a:latin typeface="DIN 2014"/>
              <a:cs typeface="DIN 2014"/>
            </a:endParaRPr>
          </a:p>
          <a:p>
            <a:pPr algn="just" marL="190500" marR="226060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Activity: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Tick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what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display </a:t>
            </a:r>
            <a:r>
              <a:rPr dirty="0" sz="1800" spc="-10" i="1">
                <a:latin typeface="DIN 2014"/>
                <a:cs typeface="DIN 2014"/>
              </a:rPr>
              <a:t>techniques </a:t>
            </a:r>
            <a:r>
              <a:rPr dirty="0" sz="1800" i="1">
                <a:latin typeface="DIN 2014"/>
                <a:cs typeface="DIN 2014"/>
              </a:rPr>
              <a:t>and supports you would use to </a:t>
            </a:r>
            <a:r>
              <a:rPr dirty="0" sz="1800" spc="-10" i="1">
                <a:latin typeface="DIN 2014"/>
                <a:cs typeface="DIN 2014"/>
              </a:rPr>
              <a:t>curate </a:t>
            </a:r>
            <a:r>
              <a:rPr dirty="0" sz="1800" i="1">
                <a:latin typeface="DIN 2014"/>
                <a:cs typeface="DIN 2014"/>
              </a:rPr>
              <a:t>this </a:t>
            </a:r>
            <a:r>
              <a:rPr dirty="0" sz="1800" spc="-10" i="1">
                <a:latin typeface="DIN 2014"/>
                <a:cs typeface="DIN 2014"/>
              </a:rPr>
              <a:t>design</a:t>
            </a:r>
            <a:endParaRPr sz="1800">
              <a:latin typeface="DIN 2014"/>
              <a:cs typeface="DIN 2014"/>
            </a:endParaRPr>
          </a:p>
          <a:p>
            <a:pPr algn="just" marL="190500">
              <a:lnSpc>
                <a:spcPct val="100000"/>
              </a:lnSpc>
              <a:spcBef>
                <a:spcPts val="1240"/>
              </a:spcBef>
            </a:pPr>
            <a:r>
              <a:rPr dirty="0" sz="1800" i="1">
                <a:latin typeface="DIN 2014"/>
                <a:cs typeface="DIN 2014"/>
              </a:rPr>
              <a:t>Will it be affordable for the </a:t>
            </a:r>
            <a:r>
              <a:rPr dirty="0" sz="1800" spc="-10" i="1">
                <a:latin typeface="DIN 2014"/>
                <a:cs typeface="DIN 2014"/>
              </a:rPr>
              <a:t>budget?</a:t>
            </a:r>
            <a:endParaRPr sz="1800">
              <a:latin typeface="DIN 2014"/>
              <a:cs typeface="DIN 2014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960122" y="1380031"/>
            <a:ext cx="3712845" cy="623506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Didatic label (printed </a:t>
            </a:r>
            <a:r>
              <a:rPr dirty="0" sz="1600" spc="-20">
                <a:latin typeface="DIN 2014"/>
                <a:cs typeface="DIN 2014"/>
              </a:rPr>
              <a:t>text)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QRF code (link to online website </a:t>
            </a:r>
            <a:r>
              <a:rPr dirty="0" sz="1600" spc="-10">
                <a:latin typeface="DIN 2014"/>
                <a:cs typeface="DIN 2014"/>
              </a:rPr>
              <a:t>label)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Displayed in large glass </a:t>
            </a:r>
            <a:r>
              <a:rPr dirty="0" sz="1600" spc="-20">
                <a:latin typeface="DIN 2014"/>
                <a:cs typeface="DIN 2014"/>
              </a:rPr>
              <a:t>case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Displayed Open </a:t>
            </a:r>
            <a:r>
              <a:rPr dirty="0" sz="1600" spc="-10">
                <a:latin typeface="DIN 2014"/>
                <a:cs typeface="DIN 2014"/>
              </a:rPr>
              <a:t>display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 spc="-10">
                <a:latin typeface="DIN 2014"/>
                <a:cs typeface="DIN 2014"/>
              </a:rPr>
              <a:t>Bollards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 spc="-10">
                <a:latin typeface="DIN 2014"/>
                <a:cs typeface="DIN 2014"/>
              </a:rPr>
              <a:t>Plinth</a:t>
            </a:r>
            <a:endParaRPr sz="1600">
              <a:latin typeface="DIN 2014"/>
              <a:cs typeface="DIN 2014"/>
            </a:endParaRPr>
          </a:p>
          <a:p>
            <a:pPr marL="317500" marR="118110" indent="-304800">
              <a:lnSpc>
                <a:spcPts val="1700"/>
              </a:lnSpc>
              <a:spcBef>
                <a:spcPts val="720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Neighbouring digital display: </a:t>
            </a:r>
            <a:r>
              <a:rPr dirty="0" sz="1600" spc="-10">
                <a:latin typeface="DIN 2014"/>
                <a:cs typeface="DIN 2014"/>
              </a:rPr>
              <a:t>interview </a:t>
            </a:r>
            <a:r>
              <a:rPr dirty="0" sz="1600">
                <a:latin typeface="DIN 2014"/>
                <a:cs typeface="DIN 2014"/>
              </a:rPr>
              <a:t>with </a:t>
            </a:r>
            <a:r>
              <a:rPr dirty="0" sz="1600" spc="-10">
                <a:latin typeface="DIN 2014"/>
                <a:cs typeface="DIN 2014"/>
              </a:rPr>
              <a:t>artist</a:t>
            </a:r>
            <a:endParaRPr sz="1600">
              <a:latin typeface="DIN 2014"/>
              <a:cs typeface="DIN 2014"/>
            </a:endParaRPr>
          </a:p>
          <a:p>
            <a:pPr marL="317500" marR="266700" indent="-304800">
              <a:lnSpc>
                <a:spcPts val="1700"/>
              </a:lnSpc>
              <a:spcBef>
                <a:spcPts val="700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Neighbouring Digital display: </a:t>
            </a:r>
            <a:r>
              <a:rPr dirty="0" sz="1600" spc="-10">
                <a:latin typeface="DIN 2014"/>
                <a:cs typeface="DIN 2014"/>
              </a:rPr>
              <a:t>moving </a:t>
            </a:r>
            <a:r>
              <a:rPr dirty="0" sz="1600">
                <a:latin typeface="DIN 2014"/>
                <a:cs typeface="DIN 2014"/>
              </a:rPr>
              <a:t>model wearing </a:t>
            </a:r>
            <a:r>
              <a:rPr dirty="0" sz="1600" spc="-10">
                <a:latin typeface="DIN 2014"/>
                <a:cs typeface="DIN 2014"/>
              </a:rPr>
              <a:t>outfit</a:t>
            </a:r>
            <a:endParaRPr sz="1600">
              <a:latin typeface="DIN 2014"/>
              <a:cs typeface="DIN 2014"/>
            </a:endParaRPr>
          </a:p>
          <a:p>
            <a:pPr marL="317500" marR="111760" indent="-304800">
              <a:lnSpc>
                <a:spcPts val="1700"/>
              </a:lnSpc>
              <a:spcBef>
                <a:spcPts val="695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0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General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digital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display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–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exhibition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0">
                <a:latin typeface="DIN 2014"/>
                <a:cs typeface="DIN 2014"/>
              </a:rPr>
              <a:t>clip </a:t>
            </a:r>
            <a:r>
              <a:rPr dirty="0" sz="1600">
                <a:latin typeface="DIN 2014"/>
                <a:cs typeface="DIN 2014"/>
              </a:rPr>
              <a:t>showing models wearing ALL </a:t>
            </a:r>
            <a:r>
              <a:rPr dirty="0" sz="1600" spc="-10">
                <a:latin typeface="DIN 2014"/>
                <a:cs typeface="DIN 2014"/>
              </a:rPr>
              <a:t>design entries</a:t>
            </a:r>
            <a:endParaRPr sz="1600">
              <a:latin typeface="DIN 2014"/>
              <a:cs typeface="DIN 2014"/>
            </a:endParaRPr>
          </a:p>
          <a:p>
            <a:pPr marL="317500" marR="482600" indent="-304800">
              <a:lnSpc>
                <a:spcPts val="1700"/>
              </a:lnSpc>
              <a:spcBef>
                <a:spcPts val="700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1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General Digital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display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– </a:t>
            </a:r>
            <a:r>
              <a:rPr dirty="0" sz="1600" spc="-10">
                <a:latin typeface="DIN 2014"/>
                <a:cs typeface="DIN 2014"/>
              </a:rPr>
              <a:t>allows </a:t>
            </a:r>
            <a:r>
              <a:rPr dirty="0" sz="1600">
                <a:latin typeface="DIN 2014"/>
                <a:cs typeface="DIN 2014"/>
              </a:rPr>
              <a:t>searching of website and </a:t>
            </a:r>
            <a:r>
              <a:rPr dirty="0" sz="1600" spc="-10">
                <a:latin typeface="DIN 2014"/>
                <a:cs typeface="DIN 2014"/>
              </a:rPr>
              <a:t>designer labels</a:t>
            </a:r>
            <a:endParaRPr sz="1600">
              <a:latin typeface="DIN 2014"/>
              <a:cs typeface="DIN 2014"/>
            </a:endParaRPr>
          </a:p>
          <a:p>
            <a:pPr marL="317500" marR="107950" indent="-304800">
              <a:lnSpc>
                <a:spcPts val="1700"/>
              </a:lnSpc>
              <a:spcBef>
                <a:spcPts val="695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Individual visitor digital guides </a:t>
            </a:r>
            <a:r>
              <a:rPr dirty="0" sz="1600" spc="-50">
                <a:latin typeface="DIN 2014"/>
                <a:cs typeface="DIN 2014"/>
              </a:rPr>
              <a:t>- </a:t>
            </a:r>
            <a:r>
              <a:rPr dirty="0" sz="1600">
                <a:latin typeface="DIN 2014"/>
                <a:cs typeface="DIN 2014"/>
              </a:rPr>
              <a:t>containing</a:t>
            </a:r>
            <a:r>
              <a:rPr dirty="0" sz="1600" spc="37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interview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audio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text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on </a:t>
            </a:r>
            <a:r>
              <a:rPr dirty="0" sz="1600">
                <a:latin typeface="DIN 2014"/>
                <a:cs typeface="DIN 2014"/>
              </a:rPr>
              <a:t>design </a:t>
            </a:r>
            <a:r>
              <a:rPr dirty="0" sz="1600" spc="-10">
                <a:latin typeface="DIN 2014"/>
                <a:cs typeface="DIN 2014"/>
              </a:rPr>
              <a:t>outfits)</a:t>
            </a:r>
            <a:endParaRPr sz="1600">
              <a:latin typeface="DIN 2014"/>
              <a:cs typeface="DIN 2014"/>
            </a:endParaRPr>
          </a:p>
          <a:p>
            <a:pPr marL="317500" marR="5080" indent="-304800">
              <a:lnSpc>
                <a:spcPts val="1700"/>
              </a:lnSpc>
              <a:spcBef>
                <a:spcPts val="700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Individual static guides – pamphlet </a:t>
            </a:r>
            <a:r>
              <a:rPr dirty="0" sz="1600" spc="-20">
                <a:latin typeface="DIN 2014"/>
                <a:cs typeface="DIN 2014"/>
              </a:rPr>
              <a:t>with </a:t>
            </a:r>
            <a:r>
              <a:rPr dirty="0" sz="1600">
                <a:latin typeface="DIN 2014"/>
                <a:cs typeface="DIN 2014"/>
              </a:rPr>
              <a:t>label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text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on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design</a:t>
            </a:r>
            <a:r>
              <a:rPr dirty="0" sz="1600" spc="-10">
                <a:latin typeface="DIN 2014"/>
                <a:cs typeface="DIN 2014"/>
              </a:rPr>
              <a:t> outfits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Garment lying </a:t>
            </a:r>
            <a:r>
              <a:rPr dirty="0" sz="1600" spc="-20">
                <a:latin typeface="DIN 2014"/>
                <a:cs typeface="DIN 2014"/>
              </a:rPr>
              <a:t>flat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885">
                <a:latin typeface="Arial"/>
                <a:cs typeface="Arial"/>
              </a:rPr>
              <a:t>{</a:t>
            </a:r>
            <a:r>
              <a:rPr dirty="0" sz="1600" spc="525">
                <a:latin typeface="Arial"/>
                <a:cs typeface="Arial"/>
              </a:rPr>
              <a:t> </a:t>
            </a:r>
            <a:r>
              <a:rPr dirty="0" sz="1600">
                <a:latin typeface="DIN 2014"/>
                <a:cs typeface="DIN 2014"/>
              </a:rPr>
              <a:t>Displayed on </a:t>
            </a:r>
            <a:r>
              <a:rPr dirty="0" sz="1600" spc="-10">
                <a:latin typeface="DIN 2014"/>
                <a:cs typeface="DIN 2014"/>
              </a:rPr>
              <a:t>mannequin</a:t>
            </a:r>
            <a:endParaRPr sz="1600">
              <a:latin typeface="DIN 2014"/>
              <a:cs typeface="DIN 2014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650" y="5765800"/>
            <a:ext cx="4051287" cy="29591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626100" y="1567584"/>
            <a:ext cx="25514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GALLERY</a:t>
            </a:r>
            <a:r>
              <a:rPr dirty="0" sz="2800" spc="40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SPACE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26100" y="2149193"/>
            <a:ext cx="4280535" cy="3721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5080" indent="-304800">
              <a:lnSpc>
                <a:spcPct val="1097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Display options are controlled by </a:t>
            </a:r>
            <a:r>
              <a:rPr dirty="0" sz="1900" spc="-10">
                <a:latin typeface="DIN 2014"/>
                <a:cs typeface="DIN 2014"/>
              </a:rPr>
              <a:t>space </a:t>
            </a:r>
            <a:r>
              <a:rPr dirty="0" sz="1900">
                <a:latin typeface="DIN 2014"/>
                <a:cs typeface="DIN 2014"/>
              </a:rPr>
              <a:t>and </a:t>
            </a:r>
            <a:r>
              <a:rPr dirty="0" sz="1900" spc="-10">
                <a:latin typeface="DIN 2014"/>
                <a:cs typeface="DIN 2014"/>
              </a:rPr>
              <a:t>funding</a:t>
            </a:r>
            <a:endParaRPr sz="1900">
              <a:latin typeface="DIN 2014"/>
              <a:cs typeface="DIN 2014"/>
            </a:endParaRPr>
          </a:p>
          <a:p>
            <a:pPr marL="316865" marR="147955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Designs/artwork positioning = </a:t>
            </a:r>
            <a:r>
              <a:rPr dirty="0" sz="1900" spc="-10">
                <a:latin typeface="DIN 2014"/>
                <a:cs typeface="DIN 2014"/>
              </a:rPr>
              <a:t>direct </a:t>
            </a:r>
            <a:r>
              <a:rPr dirty="0" sz="1900">
                <a:latin typeface="DIN 2014"/>
                <a:cs typeface="DIN 2014"/>
              </a:rPr>
              <a:t>movement of visitors through a </a:t>
            </a:r>
            <a:r>
              <a:rPr dirty="0" sz="1900" spc="-10">
                <a:latin typeface="DIN 2014"/>
                <a:cs typeface="DIN 2014"/>
              </a:rPr>
              <a:t>space</a:t>
            </a:r>
            <a:endParaRPr sz="1900">
              <a:latin typeface="DIN 2014"/>
              <a:cs typeface="DIN 2014"/>
            </a:endParaRPr>
          </a:p>
          <a:p>
            <a:pPr marL="316865" marR="5080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We</a:t>
            </a:r>
            <a:r>
              <a:rPr dirty="0" sz="1900" spc="-3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The</a:t>
            </a:r>
            <a:r>
              <a:rPr dirty="0" sz="1900" spc="-3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Makers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exhibition</a:t>
            </a:r>
            <a:r>
              <a:rPr dirty="0" sz="1900" spc="-3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is</a:t>
            </a:r>
            <a:r>
              <a:rPr dirty="0" sz="1900" spc="-3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located</a:t>
            </a:r>
            <a:r>
              <a:rPr dirty="0" sz="1900" spc="-25">
                <a:latin typeface="DIN 2014"/>
                <a:cs typeface="DIN 2014"/>
              </a:rPr>
              <a:t> on </a:t>
            </a:r>
            <a:r>
              <a:rPr dirty="0" sz="1900">
                <a:latin typeface="DIN 2014"/>
                <a:cs typeface="DIN 2014"/>
              </a:rPr>
              <a:t>Ground</a:t>
            </a:r>
            <a:r>
              <a:rPr dirty="0" sz="1900" spc="-6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floor</a:t>
            </a:r>
            <a:r>
              <a:rPr dirty="0" sz="1900" spc="-5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Gallery</a:t>
            </a:r>
            <a:endParaRPr sz="1900">
              <a:latin typeface="DIN 2014"/>
              <a:cs typeface="DIN 2014"/>
            </a:endParaRPr>
          </a:p>
          <a:p>
            <a:pPr marL="316865" marR="94615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Mannequins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raised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slightly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wooden </a:t>
            </a:r>
            <a:r>
              <a:rPr dirty="0" sz="1900">
                <a:latin typeface="DIN 2014"/>
                <a:cs typeface="DIN 2014"/>
              </a:rPr>
              <a:t>runway &amp; </a:t>
            </a:r>
            <a:r>
              <a:rPr dirty="0" sz="1900" spc="-10">
                <a:latin typeface="DIN 2014"/>
                <a:cs typeface="DIN 2014"/>
              </a:rPr>
              <a:t>plinths</a:t>
            </a:r>
            <a:endParaRPr sz="1900">
              <a:latin typeface="DIN 2014"/>
              <a:cs typeface="DIN 2014"/>
            </a:endParaRPr>
          </a:p>
          <a:p>
            <a:pPr marL="316865" marR="18796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Open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display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approach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(no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cases </a:t>
            </a:r>
            <a:r>
              <a:rPr dirty="0" sz="1900" spc="-25">
                <a:latin typeface="DIN 2014"/>
                <a:cs typeface="DIN 2014"/>
              </a:rPr>
              <a:t>or </a:t>
            </a:r>
            <a:r>
              <a:rPr dirty="0" sz="1900">
                <a:latin typeface="DIN 2014"/>
                <a:cs typeface="DIN 2014"/>
              </a:rPr>
              <a:t>bollards) enables closer inspection </a:t>
            </a:r>
            <a:r>
              <a:rPr dirty="0" sz="1900" spc="-25">
                <a:latin typeface="DIN 2014"/>
                <a:cs typeface="DIN 2014"/>
              </a:rPr>
              <a:t>of </a:t>
            </a:r>
            <a:r>
              <a:rPr dirty="0" sz="1900" spc="-10">
                <a:latin typeface="DIN 2014"/>
                <a:cs typeface="DIN 2014"/>
              </a:rPr>
              <a:t>pieces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1366500" y="1658873"/>
            <a:ext cx="3873500" cy="5173980"/>
          </a:xfrm>
          <a:custGeom>
            <a:avLst/>
            <a:gdLst/>
            <a:ahLst/>
            <a:cxnLst/>
            <a:rect l="l" t="t" r="r" b="b"/>
            <a:pathLst>
              <a:path w="3873500" h="5173980">
                <a:moveTo>
                  <a:pt x="3873500" y="0"/>
                </a:moveTo>
                <a:lnTo>
                  <a:pt x="0" y="0"/>
                </a:lnTo>
                <a:lnTo>
                  <a:pt x="0" y="5173726"/>
                </a:lnTo>
                <a:lnTo>
                  <a:pt x="3873500" y="5173726"/>
                </a:lnTo>
                <a:lnTo>
                  <a:pt x="3873500" y="0"/>
                </a:lnTo>
                <a:close/>
              </a:path>
            </a:pathLst>
          </a:custGeom>
          <a:solidFill>
            <a:srgbClr val="F5C4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1366500" y="1658873"/>
            <a:ext cx="3873500" cy="5173980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465"/>
              </a:spcBef>
            </a:pPr>
            <a:r>
              <a:rPr dirty="0" sz="2800" b="1">
                <a:solidFill>
                  <a:srgbClr val="302C67"/>
                </a:solidFill>
                <a:latin typeface="DIN 2014"/>
                <a:cs typeface="DIN 2014"/>
              </a:rPr>
              <a:t>ON–SITE</a:t>
            </a:r>
            <a:r>
              <a:rPr dirty="0" sz="2800" spc="135" b="1">
                <a:solidFill>
                  <a:srgbClr val="302C67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02C67"/>
                </a:solidFill>
                <a:latin typeface="DIN 2014"/>
                <a:cs typeface="DIN 2014"/>
              </a:rPr>
              <a:t>FOCUS</a:t>
            </a:r>
            <a:endParaRPr sz="2800">
              <a:latin typeface="DIN 2014"/>
              <a:cs typeface="DIN 2014"/>
            </a:endParaRPr>
          </a:p>
          <a:p>
            <a:pPr marL="190500" marR="567690">
              <a:lnSpc>
                <a:spcPct val="101800"/>
              </a:lnSpc>
              <a:spcBef>
                <a:spcPts val="1005"/>
              </a:spcBef>
            </a:pPr>
            <a:r>
              <a:rPr dirty="0" sz="1800" i="1">
                <a:latin typeface="DIN 2014"/>
                <a:cs typeface="DIN 2014"/>
              </a:rPr>
              <a:t>Which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garment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catches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your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spc="-25" i="1">
                <a:latin typeface="DIN 2014"/>
                <a:cs typeface="DIN 2014"/>
              </a:rPr>
              <a:t>eye </a:t>
            </a:r>
            <a:r>
              <a:rPr dirty="0" sz="1800" i="1">
                <a:latin typeface="DIN 2014"/>
                <a:cs typeface="DIN 2014"/>
              </a:rPr>
              <a:t>when you walk into the </a:t>
            </a:r>
            <a:r>
              <a:rPr dirty="0" sz="1800" spc="-10" i="1">
                <a:latin typeface="DIN 2014"/>
                <a:cs typeface="DIN 2014"/>
              </a:rPr>
              <a:t>room?</a:t>
            </a:r>
            <a:endParaRPr sz="1800">
              <a:latin typeface="DIN 2014"/>
              <a:cs typeface="DIN 2014"/>
            </a:endParaRPr>
          </a:p>
          <a:p>
            <a:pPr marL="190500">
              <a:lnSpc>
                <a:spcPct val="100000"/>
              </a:lnSpc>
              <a:spcBef>
                <a:spcPts val="1240"/>
              </a:spcBef>
            </a:pPr>
            <a:r>
              <a:rPr dirty="0" sz="1800" i="1">
                <a:latin typeface="DIN 2014"/>
                <a:cs typeface="DIN 2014"/>
              </a:rPr>
              <a:t>Where is it </a:t>
            </a:r>
            <a:r>
              <a:rPr dirty="0" sz="1800" spc="-10" i="1">
                <a:latin typeface="DIN 2014"/>
                <a:cs typeface="DIN 2014"/>
              </a:rPr>
              <a:t>positioned?</a:t>
            </a:r>
            <a:endParaRPr sz="1800">
              <a:latin typeface="DIN 2014"/>
              <a:cs typeface="DIN 2014"/>
            </a:endParaRPr>
          </a:p>
          <a:p>
            <a:pPr marL="190500" marR="556260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Do you think its placement in </a:t>
            </a:r>
            <a:r>
              <a:rPr dirty="0" sz="1800" spc="-25" i="1">
                <a:latin typeface="DIN 2014"/>
                <a:cs typeface="DIN 2014"/>
              </a:rPr>
              <a:t>the </a:t>
            </a:r>
            <a:r>
              <a:rPr dirty="0" sz="1800" i="1">
                <a:latin typeface="DIN 2014"/>
                <a:cs typeface="DIN 2014"/>
              </a:rPr>
              <a:t>room layout was </a:t>
            </a:r>
            <a:r>
              <a:rPr dirty="0" sz="1800" spc="-10" i="1">
                <a:latin typeface="DIN 2014"/>
                <a:cs typeface="DIN 2014"/>
              </a:rPr>
              <a:t>intentional?</a:t>
            </a:r>
            <a:endParaRPr sz="1800">
              <a:latin typeface="DIN 2014"/>
              <a:cs typeface="DIN 2014"/>
            </a:endParaRPr>
          </a:p>
          <a:p>
            <a:pPr algn="just" marL="190500" marR="774700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Do you feel distanced from </a:t>
            </a:r>
            <a:r>
              <a:rPr dirty="0" sz="1800" spc="-25" i="1">
                <a:latin typeface="DIN 2014"/>
                <a:cs typeface="DIN 2014"/>
              </a:rPr>
              <a:t>the </a:t>
            </a:r>
            <a:r>
              <a:rPr dirty="0" sz="1800" i="1">
                <a:latin typeface="DIN 2014"/>
                <a:cs typeface="DIN 2014"/>
              </a:rPr>
              <a:t>mannequins? What </a:t>
            </a:r>
            <a:r>
              <a:rPr dirty="0" sz="1800" spc="-10" i="1">
                <a:latin typeface="DIN 2014"/>
                <a:cs typeface="DIN 2014"/>
              </a:rPr>
              <a:t>structures </a:t>
            </a:r>
            <a:r>
              <a:rPr dirty="0" sz="1800" i="1">
                <a:latin typeface="DIN 2014"/>
                <a:cs typeface="DIN 2014"/>
              </a:rPr>
              <a:t>achieve</a:t>
            </a:r>
            <a:r>
              <a:rPr dirty="0" sz="1800" spc="-20" i="1">
                <a:latin typeface="DIN 2014"/>
                <a:cs typeface="DIN 2014"/>
              </a:rPr>
              <a:t> this?</a:t>
            </a:r>
            <a:endParaRPr sz="1800">
              <a:latin typeface="DIN 2014"/>
              <a:cs typeface="DIN 2014"/>
            </a:endParaRPr>
          </a:p>
          <a:p>
            <a:pPr marL="190500" marR="455930">
              <a:lnSpc>
                <a:spcPct val="101800"/>
              </a:lnSpc>
              <a:spcBef>
                <a:spcPts val="1205"/>
              </a:spcBef>
            </a:pPr>
            <a:r>
              <a:rPr dirty="0" sz="1800" i="1">
                <a:latin typeface="DIN 2014"/>
                <a:cs typeface="DIN 2014"/>
              </a:rPr>
              <a:t>What way is the crowd </a:t>
            </a:r>
            <a:r>
              <a:rPr dirty="0" sz="1800" spc="-10" i="1">
                <a:latin typeface="DIN 2014"/>
                <a:cs typeface="DIN 2014"/>
              </a:rPr>
              <a:t>moving? </a:t>
            </a:r>
            <a:r>
              <a:rPr dirty="0" sz="1800" i="1">
                <a:latin typeface="DIN 2014"/>
                <a:cs typeface="DIN 2014"/>
              </a:rPr>
              <a:t>Does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the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design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encourage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spc="-10" i="1">
                <a:latin typeface="DIN 2014"/>
                <a:cs typeface="DIN 2014"/>
              </a:rPr>
              <a:t>crowd direction?</a:t>
            </a:r>
            <a:endParaRPr sz="1800">
              <a:latin typeface="DIN 2014"/>
              <a:cs typeface="DIN 2014"/>
            </a:endParaRPr>
          </a:p>
          <a:p>
            <a:pPr marL="190500">
              <a:lnSpc>
                <a:spcPct val="100000"/>
              </a:lnSpc>
              <a:spcBef>
                <a:spcPts val="1240"/>
              </a:spcBef>
            </a:pPr>
            <a:r>
              <a:rPr dirty="0" sz="1800" i="1">
                <a:latin typeface="DIN 2014"/>
                <a:cs typeface="DIN 2014"/>
              </a:rPr>
              <a:t>What is the ambience of the </a:t>
            </a:r>
            <a:r>
              <a:rPr dirty="0" sz="1800" spc="-10" i="1">
                <a:latin typeface="DIN 2014"/>
                <a:cs typeface="DIN 2014"/>
              </a:rPr>
              <a:t>space?</a:t>
            </a:r>
            <a:endParaRPr sz="1800">
              <a:latin typeface="DIN 2014"/>
              <a:cs typeface="DIN 2014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7675" y="6205473"/>
            <a:ext cx="4883149" cy="221380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185795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3403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CURATING </a:t>
            </a:r>
            <a:r>
              <a:rPr dirty="0" spc="-25"/>
              <a:t>AN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EXHIBITION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86779" y="2221304"/>
            <a:ext cx="371665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EXHIBITION</a:t>
            </a:r>
            <a:r>
              <a:rPr dirty="0" sz="2800" spc="250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DESIGNING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86779" y="2802914"/>
            <a:ext cx="4483100" cy="3721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542290" indent="-304800">
              <a:lnSpc>
                <a:spcPct val="1097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Not just the mannequins and </a:t>
            </a:r>
            <a:r>
              <a:rPr dirty="0" sz="1900" spc="-10">
                <a:latin typeface="DIN 2014"/>
                <a:cs typeface="DIN 2014"/>
              </a:rPr>
              <a:t>design </a:t>
            </a:r>
            <a:r>
              <a:rPr dirty="0" sz="1900">
                <a:latin typeface="DIN 2014"/>
                <a:cs typeface="DIN 2014"/>
              </a:rPr>
              <a:t>entries in the </a:t>
            </a:r>
            <a:r>
              <a:rPr dirty="0" sz="1900" spc="-10">
                <a:latin typeface="DIN 2014"/>
                <a:cs typeface="DIN 2014"/>
              </a:rPr>
              <a:t>Gallery</a:t>
            </a:r>
            <a:endParaRPr sz="1900">
              <a:latin typeface="DIN 2014"/>
              <a:cs typeface="DIN 2014"/>
            </a:endParaRPr>
          </a:p>
          <a:p>
            <a:pPr marL="316865" marR="502284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Design elements chosen </a:t>
            </a:r>
            <a:r>
              <a:rPr dirty="0" sz="1900" spc="-25">
                <a:latin typeface="DIN 2014"/>
                <a:cs typeface="DIN 2014"/>
              </a:rPr>
              <a:t>specifically, </a:t>
            </a:r>
            <a:r>
              <a:rPr dirty="0" sz="1900">
                <a:latin typeface="DIN 2014"/>
                <a:cs typeface="DIN 2014"/>
              </a:rPr>
              <a:t>guided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by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Brand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Design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20">
                <a:latin typeface="DIN 2014"/>
                <a:cs typeface="DIN 2014"/>
              </a:rPr>
              <a:t>Guide</a:t>
            </a:r>
            <a:endParaRPr sz="1900">
              <a:latin typeface="DIN 2014"/>
              <a:cs typeface="DIN 2014"/>
            </a:endParaRPr>
          </a:p>
          <a:p>
            <a:pPr marL="316865" marR="111823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Aesthetic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=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colours,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materials, </a:t>
            </a:r>
            <a:r>
              <a:rPr dirty="0" sz="1900">
                <a:latin typeface="DIN 2014"/>
                <a:cs typeface="DIN 2014"/>
              </a:rPr>
              <a:t>mannequin </a:t>
            </a:r>
            <a:r>
              <a:rPr dirty="0" sz="1900" spc="-10">
                <a:latin typeface="DIN 2014"/>
                <a:cs typeface="DIN 2014"/>
              </a:rPr>
              <a:t>types</a:t>
            </a:r>
            <a:endParaRPr sz="1900">
              <a:latin typeface="DIN 2014"/>
              <a:cs typeface="DIN 2014"/>
            </a:endParaRPr>
          </a:p>
          <a:p>
            <a:pPr marL="316865" marR="80645" indent="-304800">
              <a:lnSpc>
                <a:spcPct val="109700"/>
              </a:lnSpc>
              <a:spcBef>
                <a:spcPts val="395"/>
              </a:spcBef>
              <a:buFont typeface="DIN 2014"/>
              <a:buChar char="•"/>
              <a:tabLst>
                <a:tab pos="377190" algn="l"/>
                <a:tab pos="377825" algn="l"/>
              </a:tabLst>
            </a:pPr>
            <a:r>
              <a:rPr dirty="0"/>
              <a:t>	</a:t>
            </a:r>
            <a:r>
              <a:rPr dirty="0" sz="1900">
                <a:latin typeface="DIN 2014"/>
                <a:cs typeface="DIN 2014"/>
              </a:rPr>
              <a:t>Art Principles: balance, </a:t>
            </a:r>
            <a:r>
              <a:rPr dirty="0" sz="1900" spc="-10">
                <a:latin typeface="DIN 2014"/>
                <a:cs typeface="DIN 2014"/>
              </a:rPr>
              <a:t>emphasis, </a:t>
            </a:r>
            <a:r>
              <a:rPr dirty="0" sz="1900">
                <a:latin typeface="DIN 2014"/>
                <a:cs typeface="DIN 2014"/>
              </a:rPr>
              <a:t>harmony,</a:t>
            </a:r>
            <a:r>
              <a:rPr dirty="0" sz="1900" spc="-3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harmony,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movement,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pattern, </a:t>
            </a:r>
            <a:r>
              <a:rPr dirty="0" sz="1900">
                <a:latin typeface="DIN 2014"/>
                <a:cs typeface="DIN 2014"/>
              </a:rPr>
              <a:t>proportion,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repetition,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rhythm,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unity,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and </a:t>
            </a:r>
            <a:r>
              <a:rPr dirty="0" sz="1900" spc="-10">
                <a:latin typeface="DIN 2014"/>
                <a:cs typeface="DIN 2014"/>
              </a:rPr>
              <a:t>variety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Structural</a:t>
            </a:r>
            <a:r>
              <a:rPr dirty="0" sz="1900" spc="-3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=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plinths,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artwork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installations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185795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3403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CURATING </a:t>
            </a:r>
            <a:r>
              <a:rPr dirty="0" spc="-25"/>
              <a:t>AN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EXHIBITION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948" y="3103880"/>
            <a:ext cx="3165602" cy="5532119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11531600" y="1625600"/>
            <a:ext cx="3962400" cy="5892800"/>
          </a:xfrm>
          <a:custGeom>
            <a:avLst/>
            <a:gdLst/>
            <a:ahLst/>
            <a:cxnLst/>
            <a:rect l="l" t="t" r="r" b="b"/>
            <a:pathLst>
              <a:path w="3962400" h="5892800">
                <a:moveTo>
                  <a:pt x="3962400" y="0"/>
                </a:moveTo>
                <a:lnTo>
                  <a:pt x="0" y="0"/>
                </a:lnTo>
                <a:lnTo>
                  <a:pt x="0" y="5892800"/>
                </a:lnTo>
                <a:lnTo>
                  <a:pt x="3962400" y="5892800"/>
                </a:lnTo>
                <a:lnTo>
                  <a:pt x="3962400" y="0"/>
                </a:lnTo>
                <a:close/>
              </a:path>
            </a:pathLst>
          </a:custGeom>
          <a:solidFill>
            <a:srgbClr val="F5C4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60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dirty="0"/>
              <a:t>ON–SITE</a:t>
            </a:r>
            <a:r>
              <a:rPr dirty="0" spc="135"/>
              <a:t> </a:t>
            </a:r>
            <a:r>
              <a:rPr dirty="0" spc="-10"/>
              <a:t>FOCUS</a:t>
            </a:r>
          </a:p>
          <a:p>
            <a:pPr marL="190500" marR="862330">
              <a:lnSpc>
                <a:spcPts val="3400"/>
              </a:lnSpc>
              <a:spcBef>
                <a:spcPts val="120"/>
              </a:spcBef>
            </a:pP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What colour are the </a:t>
            </a:r>
            <a:r>
              <a:rPr dirty="0" sz="1800" spc="-10" b="0" i="1">
                <a:solidFill>
                  <a:srgbClr val="000000"/>
                </a:solidFill>
                <a:latin typeface="DIN 2014"/>
                <a:cs typeface="DIN 2014"/>
              </a:rPr>
              <a:t>walls? </a:t>
            </a: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What type of lighting is </a:t>
            </a:r>
            <a:r>
              <a:rPr dirty="0" sz="1800" spc="-10" b="0" i="1">
                <a:solidFill>
                  <a:srgbClr val="000000"/>
                </a:solidFill>
                <a:latin typeface="DIN 2014"/>
                <a:cs typeface="DIN 2014"/>
              </a:rPr>
              <a:t>used? </a:t>
            </a: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Is it dark or light in the </a:t>
            </a:r>
            <a:r>
              <a:rPr dirty="0" sz="1800" spc="-10" b="0" i="1">
                <a:solidFill>
                  <a:srgbClr val="000000"/>
                </a:solidFill>
                <a:latin typeface="DIN 2014"/>
                <a:cs typeface="DIN 2014"/>
              </a:rPr>
              <a:t>space?</a:t>
            </a:r>
            <a:endParaRPr sz="1800">
              <a:latin typeface="DIN 2014"/>
              <a:cs typeface="DIN 2014"/>
            </a:endParaRPr>
          </a:p>
          <a:p>
            <a:pPr marL="190500">
              <a:lnSpc>
                <a:spcPct val="100000"/>
              </a:lnSpc>
              <a:spcBef>
                <a:spcPts val="919"/>
              </a:spcBef>
            </a:pP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How is the information </a:t>
            </a:r>
            <a:r>
              <a:rPr dirty="0" sz="1800" spc="-10" b="0" i="1">
                <a:solidFill>
                  <a:srgbClr val="000000"/>
                </a:solidFill>
                <a:latin typeface="DIN 2014"/>
                <a:cs typeface="DIN 2014"/>
              </a:rPr>
              <a:t>presented?</a:t>
            </a:r>
            <a:endParaRPr sz="1800">
              <a:latin typeface="DIN 2014"/>
              <a:cs typeface="DIN 2014"/>
            </a:endParaRPr>
          </a:p>
          <a:p>
            <a:pPr marL="190500" marR="705485">
              <a:lnSpc>
                <a:spcPct val="101800"/>
              </a:lnSpc>
              <a:spcBef>
                <a:spcPts val="1200"/>
              </a:spcBef>
            </a:pP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Are garments under glass, </a:t>
            </a:r>
            <a:r>
              <a:rPr dirty="0" sz="1800" spc="-20" b="0" i="1">
                <a:solidFill>
                  <a:srgbClr val="000000"/>
                </a:solidFill>
                <a:latin typeface="DIN 2014"/>
                <a:cs typeface="DIN 2014"/>
              </a:rPr>
              <a:t>open </a:t>
            </a: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display,</a:t>
            </a:r>
            <a:r>
              <a:rPr dirty="0" sz="1800" spc="-20" b="0" i="1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behind</a:t>
            </a:r>
            <a:r>
              <a:rPr dirty="0" sz="1800" spc="-20" b="0" i="1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800" spc="-10" b="0" i="1">
                <a:solidFill>
                  <a:srgbClr val="000000"/>
                </a:solidFill>
                <a:latin typeface="DIN 2014"/>
                <a:cs typeface="DIN 2014"/>
              </a:rPr>
              <a:t>bollards?</a:t>
            </a:r>
            <a:endParaRPr sz="1800">
              <a:latin typeface="DIN 2014"/>
              <a:cs typeface="DIN 2014"/>
            </a:endParaRPr>
          </a:p>
          <a:p>
            <a:pPr marL="190500">
              <a:lnSpc>
                <a:spcPct val="100000"/>
              </a:lnSpc>
              <a:spcBef>
                <a:spcPts val="1240"/>
              </a:spcBef>
            </a:pP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Are</a:t>
            </a:r>
            <a:r>
              <a:rPr dirty="0" sz="1800" spc="-10" b="0" i="1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there</a:t>
            </a:r>
            <a:r>
              <a:rPr dirty="0" sz="1800" spc="-5" b="0" i="1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‘no</a:t>
            </a:r>
            <a:r>
              <a:rPr dirty="0" sz="1800" spc="-10" b="0" i="1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touch’</a:t>
            </a:r>
            <a:r>
              <a:rPr dirty="0" sz="1800" spc="-5" b="0" i="1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800" spc="-10" b="0" i="1">
                <a:solidFill>
                  <a:srgbClr val="000000"/>
                </a:solidFill>
                <a:latin typeface="DIN 2014"/>
                <a:cs typeface="DIN 2014"/>
              </a:rPr>
              <a:t>signs?</a:t>
            </a:r>
            <a:endParaRPr sz="1800">
              <a:latin typeface="DIN 2014"/>
              <a:cs typeface="DIN 2014"/>
            </a:endParaRPr>
          </a:p>
          <a:p>
            <a:pPr marL="190500" marR="433070">
              <a:lnSpc>
                <a:spcPct val="101800"/>
              </a:lnSpc>
              <a:spcBef>
                <a:spcPts val="1200"/>
              </a:spcBef>
            </a:pP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Are there internal walls or an </a:t>
            </a:r>
            <a:r>
              <a:rPr dirty="0" sz="1800" spc="-20" b="0" i="1">
                <a:solidFill>
                  <a:srgbClr val="000000"/>
                </a:solidFill>
                <a:latin typeface="DIN 2014"/>
                <a:cs typeface="DIN 2014"/>
              </a:rPr>
              <a:t>open </a:t>
            </a:r>
            <a:r>
              <a:rPr dirty="0" sz="1800" b="0" i="1">
                <a:solidFill>
                  <a:srgbClr val="000000"/>
                </a:solidFill>
                <a:latin typeface="DIN 2014"/>
                <a:cs typeface="DIN 2014"/>
              </a:rPr>
              <a:t>studio </a:t>
            </a:r>
            <a:r>
              <a:rPr dirty="0" sz="1800" spc="-10" b="0" i="1">
                <a:solidFill>
                  <a:srgbClr val="000000"/>
                </a:solidFill>
                <a:latin typeface="DIN 2014"/>
                <a:cs typeface="DIN 2014"/>
              </a:rPr>
              <a:t>approach?</a:t>
            </a:r>
            <a:endParaRPr sz="1800">
              <a:latin typeface="DIN 2014"/>
              <a:cs typeface="DIN 2014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8908" y="2009317"/>
            <a:ext cx="5723394" cy="58007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72712" y="3266520"/>
            <a:ext cx="2956560" cy="297180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7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National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Wool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Museum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lr>
                <a:srgbClr val="000000"/>
              </a:buClr>
              <a:buFont typeface="DIN 2014"/>
              <a:buChar char="•"/>
              <a:tabLst>
                <a:tab pos="316865" algn="l"/>
                <a:tab pos="317500" algn="l"/>
              </a:tabLst>
            </a:pP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We</a:t>
            </a:r>
            <a:r>
              <a:rPr dirty="0" sz="1900" spc="-20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The</a:t>
            </a:r>
            <a:r>
              <a:rPr dirty="0" sz="1900" spc="-20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Makers</a:t>
            </a:r>
            <a:r>
              <a:rPr dirty="0" sz="1900" spc="-20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Exhibition</a:t>
            </a:r>
            <a:endParaRPr sz="1900">
              <a:latin typeface="DIN2014-DemiItalic"/>
              <a:cs typeface="DIN2014-DemiItalic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Exhibition </a:t>
            </a:r>
            <a:r>
              <a:rPr dirty="0" sz="1900" spc="-10">
                <a:latin typeface="DIN 2014"/>
                <a:cs typeface="DIN 2014"/>
              </a:rPr>
              <a:t>Creation: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Exhibition </a:t>
            </a:r>
            <a:r>
              <a:rPr dirty="0" sz="1900" spc="-10">
                <a:latin typeface="DIN 2014"/>
                <a:cs typeface="DIN 2014"/>
              </a:rPr>
              <a:t>Planning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Curating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</a:t>
            </a:r>
            <a:r>
              <a:rPr dirty="0" sz="1900" spc="-10">
                <a:latin typeface="DIN 2014"/>
                <a:cs typeface="DIN 2014"/>
              </a:rPr>
              <a:t> Exhibition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Installing an </a:t>
            </a:r>
            <a:r>
              <a:rPr dirty="0" sz="1900" spc="-10">
                <a:latin typeface="DIN 2014"/>
                <a:cs typeface="DIN 2014"/>
              </a:rPr>
              <a:t>Exhibition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 spc="-10">
                <a:latin typeface="DIN 2014"/>
                <a:cs typeface="DIN 2014"/>
              </a:rPr>
              <a:t>Conservation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Resources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Dates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29368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CONTENTS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658600" y="2884423"/>
            <a:ext cx="3619500" cy="3492500"/>
          </a:xfrm>
          <a:custGeom>
            <a:avLst/>
            <a:gdLst/>
            <a:ahLst/>
            <a:cxnLst/>
            <a:rect l="l" t="t" r="r" b="b"/>
            <a:pathLst>
              <a:path w="3619500" h="3492500">
                <a:moveTo>
                  <a:pt x="3619500" y="0"/>
                </a:moveTo>
                <a:lnTo>
                  <a:pt x="0" y="0"/>
                </a:lnTo>
                <a:lnTo>
                  <a:pt x="0" y="3492500"/>
                </a:lnTo>
                <a:lnTo>
                  <a:pt x="3619500" y="3492500"/>
                </a:lnTo>
                <a:lnTo>
                  <a:pt x="3619500" y="0"/>
                </a:lnTo>
                <a:close/>
              </a:path>
            </a:pathLst>
          </a:custGeom>
          <a:solidFill>
            <a:srgbClr val="F5C4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36400" y="3220973"/>
            <a:ext cx="148653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302C67"/>
                </a:solidFill>
              </a:rPr>
              <a:t>ACTIVITY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11836400" y="3779773"/>
            <a:ext cx="3204210" cy="21285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dirty="0" sz="1800" i="1">
                <a:latin typeface="DIN 2014"/>
                <a:cs typeface="DIN 2014"/>
              </a:rPr>
              <a:t>Out of the two options how </a:t>
            </a:r>
            <a:r>
              <a:rPr dirty="0" sz="1800" spc="-10" i="1">
                <a:latin typeface="DIN 2014"/>
                <a:cs typeface="DIN 2014"/>
              </a:rPr>
              <a:t>would </a:t>
            </a:r>
            <a:r>
              <a:rPr dirty="0" sz="1800" i="1">
                <a:latin typeface="DIN 2014"/>
                <a:cs typeface="DIN 2014"/>
              </a:rPr>
              <a:t>you display </a:t>
            </a:r>
            <a:r>
              <a:rPr dirty="0" sz="1800" b="1" i="1">
                <a:solidFill>
                  <a:srgbClr val="026C6C"/>
                </a:solidFill>
                <a:latin typeface="DIN2014-DemiItalic"/>
                <a:cs typeface="DIN2014-DemiItalic"/>
              </a:rPr>
              <a:t>35 Life</a:t>
            </a:r>
            <a:r>
              <a:rPr dirty="0" sz="1800" i="1">
                <a:latin typeface="DIN 2014"/>
                <a:cs typeface="DIN 2014"/>
              </a:rPr>
              <a:t>? How </a:t>
            </a:r>
            <a:r>
              <a:rPr dirty="0" sz="1800" spc="-10" i="1">
                <a:latin typeface="DIN 2014"/>
                <a:cs typeface="DIN 2014"/>
              </a:rPr>
              <a:t>would </a:t>
            </a:r>
            <a:r>
              <a:rPr dirty="0" sz="1800" i="1">
                <a:latin typeface="DIN 2014"/>
                <a:cs typeface="DIN 2014"/>
              </a:rPr>
              <a:t>you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display the bag set-</a:t>
            </a:r>
            <a:r>
              <a:rPr dirty="0" sz="1800" spc="-25" i="1">
                <a:latin typeface="DIN 2014"/>
                <a:cs typeface="DIN 2014"/>
              </a:rPr>
              <a:t>up?</a:t>
            </a:r>
            <a:endParaRPr sz="1800">
              <a:latin typeface="DIN 2014"/>
              <a:cs typeface="DIN 2014"/>
            </a:endParaRPr>
          </a:p>
          <a:p>
            <a:pPr marL="12700" marR="98425" indent="57150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Consider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how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your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curation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spc="-20" i="1">
                <a:latin typeface="DIN 2014"/>
                <a:cs typeface="DIN 2014"/>
              </a:rPr>
              <a:t>will </a:t>
            </a:r>
            <a:r>
              <a:rPr dirty="0" sz="1800" i="1">
                <a:latin typeface="DIN 2014"/>
                <a:cs typeface="DIN 2014"/>
              </a:rPr>
              <a:t>impact the visitors’ </a:t>
            </a:r>
            <a:r>
              <a:rPr dirty="0" sz="1800" spc="-10" i="1">
                <a:latin typeface="DIN 2014"/>
                <a:cs typeface="DIN 2014"/>
              </a:rPr>
              <a:t>experience </a:t>
            </a:r>
            <a:r>
              <a:rPr dirty="0" sz="1800" i="1">
                <a:latin typeface="DIN 2014"/>
                <a:cs typeface="DIN 2014"/>
              </a:rPr>
              <a:t>of the work and wider </a:t>
            </a:r>
            <a:r>
              <a:rPr dirty="0" sz="1800" spc="-10" i="1">
                <a:latin typeface="DIN 2014"/>
                <a:cs typeface="DIN 2014"/>
              </a:rPr>
              <a:t>gallery space?</a:t>
            </a:r>
            <a:endParaRPr sz="1800">
              <a:latin typeface="DIN 2014"/>
              <a:cs typeface="DIN 2014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283200" y="2889262"/>
            <a:ext cx="2298700" cy="3365500"/>
            <a:chOff x="5283200" y="2889262"/>
            <a:chExt cx="2298700" cy="33655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3200" y="2889262"/>
              <a:ext cx="2216149" cy="332103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181850" y="5861050"/>
              <a:ext cx="381000" cy="374650"/>
            </a:xfrm>
            <a:custGeom>
              <a:avLst/>
              <a:gdLst/>
              <a:ahLst/>
              <a:cxnLst/>
              <a:rect l="l" t="t" r="r" b="b"/>
              <a:pathLst>
                <a:path w="381000" h="374650">
                  <a:moveTo>
                    <a:pt x="381000" y="0"/>
                  </a:moveTo>
                  <a:lnTo>
                    <a:pt x="0" y="0"/>
                  </a:lnTo>
                  <a:lnTo>
                    <a:pt x="0" y="374650"/>
                  </a:lnTo>
                  <a:lnTo>
                    <a:pt x="381000" y="3746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181850" y="5861048"/>
              <a:ext cx="381000" cy="374650"/>
            </a:xfrm>
            <a:custGeom>
              <a:avLst/>
              <a:gdLst/>
              <a:ahLst/>
              <a:cxnLst/>
              <a:rect l="l" t="t" r="r" b="b"/>
              <a:pathLst>
                <a:path w="381000" h="374650">
                  <a:moveTo>
                    <a:pt x="0" y="0"/>
                  </a:moveTo>
                  <a:lnTo>
                    <a:pt x="381000" y="0"/>
                  </a:lnTo>
                  <a:lnTo>
                    <a:pt x="381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8228330" y="2898773"/>
            <a:ext cx="2247900" cy="3346450"/>
            <a:chOff x="8228330" y="2898773"/>
            <a:chExt cx="2247900" cy="334645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8330" y="2898773"/>
              <a:ext cx="2165350" cy="324485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0076179" y="5851525"/>
              <a:ext cx="381000" cy="374650"/>
            </a:xfrm>
            <a:custGeom>
              <a:avLst/>
              <a:gdLst/>
              <a:ahLst/>
              <a:cxnLst/>
              <a:rect l="l" t="t" r="r" b="b"/>
              <a:pathLst>
                <a:path w="381000" h="374650">
                  <a:moveTo>
                    <a:pt x="381000" y="0"/>
                  </a:moveTo>
                  <a:lnTo>
                    <a:pt x="0" y="0"/>
                  </a:lnTo>
                  <a:lnTo>
                    <a:pt x="0" y="374650"/>
                  </a:lnTo>
                  <a:lnTo>
                    <a:pt x="381000" y="3746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076179" y="5851523"/>
              <a:ext cx="381000" cy="374650"/>
            </a:xfrm>
            <a:custGeom>
              <a:avLst/>
              <a:gdLst/>
              <a:ahLst/>
              <a:cxnLst/>
              <a:rect l="l" t="t" r="r" b="b"/>
              <a:pathLst>
                <a:path w="381000" h="374650">
                  <a:moveTo>
                    <a:pt x="0" y="0"/>
                  </a:moveTo>
                  <a:lnTo>
                    <a:pt x="381000" y="0"/>
                  </a:lnTo>
                  <a:lnTo>
                    <a:pt x="381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225" y="3530600"/>
            <a:ext cx="3740150" cy="49911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80100" y="2334409"/>
            <a:ext cx="3517900" cy="82105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580"/>
              </a:spcBef>
            </a:pP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STEPS</a:t>
            </a:r>
            <a:r>
              <a:rPr dirty="0" sz="2800" spc="70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TO</a:t>
            </a:r>
            <a:r>
              <a:rPr dirty="0" sz="2800" spc="70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INSTALLING </a:t>
            </a: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‘WE</a:t>
            </a:r>
            <a:r>
              <a:rPr dirty="0" sz="2800" spc="55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THE</a:t>
            </a:r>
            <a:r>
              <a:rPr dirty="0" sz="2800" spc="70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MAKERS’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80100" y="3233646"/>
            <a:ext cx="4739005" cy="360680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7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Process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called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‘Bumping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in’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Positioning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of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plinths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Assembly of </a:t>
            </a:r>
            <a:r>
              <a:rPr dirty="0" sz="1900" spc="-10">
                <a:latin typeface="DIN 2014"/>
                <a:cs typeface="DIN 2014"/>
              </a:rPr>
              <a:t>mannequins</a:t>
            </a:r>
            <a:endParaRPr sz="1900">
              <a:latin typeface="DIN 2014"/>
              <a:cs typeface="DIN 2014"/>
            </a:endParaRPr>
          </a:p>
          <a:p>
            <a:pPr marL="316865" marR="46926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Designs matched with mannequins </a:t>
            </a:r>
            <a:r>
              <a:rPr dirty="0" sz="1900" spc="-25">
                <a:latin typeface="DIN 2014"/>
                <a:cs typeface="DIN 2014"/>
              </a:rPr>
              <a:t>and </a:t>
            </a:r>
            <a:r>
              <a:rPr dirty="0" sz="1900" spc="-10">
                <a:latin typeface="DIN 2014"/>
                <a:cs typeface="DIN 2014"/>
              </a:rPr>
              <a:t>dressed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Labels are </a:t>
            </a:r>
            <a:r>
              <a:rPr dirty="0" sz="1900" spc="-10">
                <a:latin typeface="DIN 2014"/>
                <a:cs typeface="DIN 2014"/>
              </a:rPr>
              <a:t>mounted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Lighting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checked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evaluated</a:t>
            </a:r>
            <a:endParaRPr sz="1900">
              <a:latin typeface="DIN 2014"/>
              <a:cs typeface="DIN 2014"/>
            </a:endParaRPr>
          </a:p>
          <a:p>
            <a:pPr marL="316865" marR="233679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Lighting installation installed in foyer </a:t>
            </a:r>
            <a:r>
              <a:rPr dirty="0" sz="1900" spc="-25">
                <a:latin typeface="DIN 2014"/>
                <a:cs typeface="DIN 2014"/>
              </a:rPr>
              <a:t>and </a:t>
            </a:r>
            <a:r>
              <a:rPr dirty="0" sz="1900">
                <a:latin typeface="DIN 2014"/>
                <a:cs typeface="DIN 2014"/>
              </a:rPr>
              <a:t>exhibition</a:t>
            </a:r>
            <a:r>
              <a:rPr dirty="0" sz="1900" spc="-5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space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Art Principles: balance, emphasis, </a:t>
            </a:r>
            <a:r>
              <a:rPr dirty="0" sz="1900" spc="-10">
                <a:latin typeface="DIN 2014"/>
                <a:cs typeface="DIN 2014"/>
              </a:rPr>
              <a:t>harmony.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256279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INSTALLING </a:t>
            </a:r>
            <a:r>
              <a:rPr dirty="0" spc="-25"/>
              <a:t>AN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EXHIBITION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82400" y="2333612"/>
            <a:ext cx="3905618" cy="414244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1569700" y="6544918"/>
            <a:ext cx="18694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DIN 2014"/>
                <a:cs typeface="DIN 2014"/>
              </a:rPr>
              <a:t>Image:</a:t>
            </a:r>
            <a:r>
              <a:rPr dirty="0" sz="1200" spc="-1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Foyer</a:t>
            </a:r>
            <a:r>
              <a:rPr dirty="0" sz="1200" spc="-1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mid</a:t>
            </a:r>
            <a:r>
              <a:rPr dirty="0" sz="1200" spc="-10" i="1">
                <a:latin typeface="DIN 2014"/>
                <a:cs typeface="DIN 2014"/>
              </a:rPr>
              <a:t> installation</a:t>
            </a:r>
            <a:endParaRPr sz="1200">
              <a:latin typeface="DIN 2014"/>
              <a:cs typeface="DIN 2014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7499" y="8589669"/>
            <a:ext cx="1965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DIN 2014"/>
                <a:cs typeface="DIN 2014"/>
              </a:rPr>
              <a:t>Image: Gallery mid </a:t>
            </a:r>
            <a:r>
              <a:rPr dirty="0" sz="1200" spc="-10" i="1">
                <a:latin typeface="DIN 2014"/>
                <a:cs typeface="DIN 2014"/>
              </a:rPr>
              <a:t>installation</a:t>
            </a:r>
            <a:endParaRPr sz="1200">
              <a:latin typeface="DIN 2014"/>
              <a:cs typeface="DIN 2014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32500" y="838200"/>
            <a:ext cx="3898900" cy="3251200"/>
          </a:xfrm>
          <a:prstGeom prst="rect">
            <a:avLst/>
          </a:prstGeom>
          <a:solidFill>
            <a:srgbClr val="F5C4DA">
              <a:alpha val="75000"/>
            </a:srgbClr>
          </a:solidFill>
        </p:spPr>
        <p:txBody>
          <a:bodyPr wrap="square" lIns="0" tIns="8890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700"/>
              </a:spcBef>
            </a:pPr>
            <a:r>
              <a:rPr dirty="0" sz="2800" spc="-10" b="1">
                <a:solidFill>
                  <a:srgbClr val="302C67"/>
                </a:solidFill>
                <a:latin typeface="DIN 2014"/>
                <a:cs typeface="DIN 2014"/>
              </a:rPr>
              <a:t>ACTIVITY</a:t>
            </a:r>
            <a:endParaRPr sz="2800">
              <a:latin typeface="DIN 2014"/>
              <a:cs typeface="DIN 2014"/>
            </a:endParaRPr>
          </a:p>
          <a:p>
            <a:pPr marL="190500">
              <a:lnSpc>
                <a:spcPct val="100000"/>
              </a:lnSpc>
              <a:spcBef>
                <a:spcPts val="1040"/>
              </a:spcBef>
            </a:pPr>
            <a:r>
              <a:rPr dirty="0" sz="1800" i="1">
                <a:latin typeface="DIN 2014"/>
                <a:cs typeface="DIN 2014"/>
              </a:rPr>
              <a:t>As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well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as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curation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and </a:t>
            </a:r>
            <a:r>
              <a:rPr dirty="0" sz="1800" spc="-10" i="1">
                <a:latin typeface="DIN 2014"/>
                <a:cs typeface="DIN 2014"/>
              </a:rPr>
              <a:t>conservation</a:t>
            </a:r>
            <a:endParaRPr sz="1800">
              <a:latin typeface="DIN 2014"/>
              <a:cs typeface="DIN 2014"/>
            </a:endParaRPr>
          </a:p>
          <a:p>
            <a:pPr marL="190500" marR="349885">
              <a:lnSpc>
                <a:spcPct val="101800"/>
              </a:lnSpc>
            </a:pPr>
            <a:r>
              <a:rPr dirty="0" sz="1800" i="1">
                <a:latin typeface="DIN 2014"/>
                <a:cs typeface="DIN 2014"/>
              </a:rPr>
              <a:t>–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security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is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consideration </a:t>
            </a:r>
            <a:r>
              <a:rPr dirty="0" sz="1800" spc="-10" i="1">
                <a:latin typeface="DIN 2014"/>
                <a:cs typeface="DIN 2014"/>
              </a:rPr>
              <a:t>during </a:t>
            </a:r>
            <a:r>
              <a:rPr dirty="0" sz="1800" i="1">
                <a:latin typeface="DIN 2014"/>
                <a:cs typeface="DIN 2014"/>
              </a:rPr>
              <a:t>installation of an </a:t>
            </a:r>
            <a:r>
              <a:rPr dirty="0" sz="1800" spc="-10" i="1">
                <a:latin typeface="DIN 2014"/>
                <a:cs typeface="DIN 2014"/>
              </a:rPr>
              <a:t>exhibition.</a:t>
            </a:r>
            <a:endParaRPr sz="1800">
              <a:latin typeface="DIN 2014"/>
              <a:cs typeface="DIN 2014"/>
            </a:endParaRPr>
          </a:p>
          <a:p>
            <a:pPr marL="190500" marR="421005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Activity: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Below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are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two </a:t>
            </a:r>
            <a:r>
              <a:rPr dirty="0" sz="1800" spc="-10" i="1">
                <a:latin typeface="DIN 2014"/>
                <a:cs typeface="DIN 2014"/>
              </a:rPr>
              <a:t>examples </a:t>
            </a:r>
            <a:r>
              <a:rPr dirty="0" sz="1800" i="1">
                <a:latin typeface="DIN 2014"/>
                <a:cs typeface="DIN 2014"/>
              </a:rPr>
              <a:t>of garment accessories that are </a:t>
            </a:r>
            <a:r>
              <a:rPr dirty="0" sz="1800" spc="-35" i="1">
                <a:latin typeface="DIN 2014"/>
                <a:cs typeface="DIN 2014"/>
              </a:rPr>
              <a:t>at </a:t>
            </a:r>
            <a:r>
              <a:rPr dirty="0" sz="1800" i="1">
                <a:latin typeface="DIN 2014"/>
                <a:cs typeface="DIN 2014"/>
              </a:rPr>
              <a:t>risk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of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being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taken...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How</a:t>
            </a:r>
            <a:r>
              <a:rPr dirty="0" sz="1800" spc="-10" i="1">
                <a:latin typeface="DIN 2014"/>
                <a:cs typeface="DIN 2014"/>
              </a:rPr>
              <a:t> would </a:t>
            </a:r>
            <a:r>
              <a:rPr dirty="0" sz="1800" i="1">
                <a:latin typeface="DIN 2014"/>
                <a:cs typeface="DIN 2014"/>
              </a:rPr>
              <a:t>you display these items to </a:t>
            </a:r>
            <a:r>
              <a:rPr dirty="0" sz="1800" spc="-10" i="1">
                <a:latin typeface="DIN 2014"/>
                <a:cs typeface="DIN 2014"/>
              </a:rPr>
              <a:t>balance </a:t>
            </a:r>
            <a:r>
              <a:rPr dirty="0" sz="1800" i="1">
                <a:latin typeface="DIN 2014"/>
                <a:cs typeface="DIN 2014"/>
              </a:rPr>
              <a:t>security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and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curation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spc="-10" i="1">
                <a:latin typeface="DIN 2014"/>
                <a:cs typeface="DIN 2014"/>
              </a:rPr>
              <a:t>factors?</a:t>
            </a:r>
            <a:endParaRPr sz="1800">
              <a:latin typeface="DIN 2014"/>
              <a:cs typeface="DIN 2014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2500" y="4320171"/>
            <a:ext cx="3898899" cy="396657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0635615" y="838200"/>
            <a:ext cx="5620385" cy="8305800"/>
            <a:chOff x="10635615" y="838200"/>
            <a:chExt cx="5620385" cy="83058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5615" y="838200"/>
              <a:ext cx="4463415" cy="59474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52825" y="6476063"/>
              <a:ext cx="3003162" cy="266793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0622915" y="6862418"/>
            <a:ext cx="2448560" cy="3733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dirty="0" sz="1200" i="1">
                <a:latin typeface="DIN 2014"/>
                <a:cs typeface="DIN 2014"/>
              </a:rPr>
              <a:t>Image: Shoes from ‘Hmmm Must </a:t>
            </a:r>
            <a:r>
              <a:rPr dirty="0" sz="1200" spc="-20" i="1">
                <a:latin typeface="DIN 2014"/>
                <a:cs typeface="DIN 2014"/>
              </a:rPr>
              <a:t>have </a:t>
            </a:r>
            <a:r>
              <a:rPr dirty="0" sz="1200" i="1">
                <a:latin typeface="DIN 2014"/>
                <a:cs typeface="DIN 2014"/>
              </a:rPr>
              <a:t>missed it by Jedda </a:t>
            </a:r>
            <a:r>
              <a:rPr dirty="0" sz="1200" spc="-10" i="1">
                <a:latin typeface="DIN 2014"/>
                <a:cs typeface="DIN 2014"/>
              </a:rPr>
              <a:t>Bahloo</a:t>
            </a:r>
            <a:endParaRPr sz="1200">
              <a:latin typeface="DIN 2014"/>
              <a:cs typeface="DIN 2014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19825" y="8399067"/>
            <a:ext cx="2516505" cy="3733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dirty="0" sz="1200" i="1">
                <a:latin typeface="DIN 2014"/>
                <a:cs typeface="DIN 2014"/>
              </a:rPr>
              <a:t>Image: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Earrings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from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Kaweerr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spc="-20" i="1">
                <a:latin typeface="DIN 2014"/>
                <a:cs typeface="DIN 2014"/>
              </a:rPr>
              <a:t>Koorran </a:t>
            </a:r>
            <a:r>
              <a:rPr dirty="0" sz="1200" i="1">
                <a:latin typeface="DIN 2014"/>
                <a:cs typeface="DIN 2014"/>
              </a:rPr>
              <a:t>Dres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by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Jasmine-Skye </a:t>
            </a:r>
            <a:r>
              <a:rPr dirty="0" sz="1200" spc="-10" i="1">
                <a:latin typeface="DIN 2014"/>
                <a:cs typeface="DIN 2014"/>
              </a:rPr>
              <a:t>Marinoa</a:t>
            </a:r>
            <a:endParaRPr sz="1200">
              <a:latin typeface="DIN 2014"/>
              <a:cs typeface="DIN 201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8300" y="297073"/>
            <a:ext cx="3371850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HOW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WOULD</a:t>
            </a:r>
            <a:r>
              <a:rPr dirty="0" spc="225"/>
              <a:t> </a:t>
            </a:r>
            <a:r>
              <a:rPr dirty="0" spc="-25"/>
              <a:t>YOU </a:t>
            </a:r>
            <a:r>
              <a:rPr dirty="0" spc="-10"/>
              <a:t>INSTALL…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18200" y="2701772"/>
            <a:ext cx="26955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PRE-</a:t>
            </a: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EXHIBITION: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18200" y="3283381"/>
            <a:ext cx="4301490" cy="240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26670" indent="-304800">
              <a:lnSpc>
                <a:spcPct val="1097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Quarantine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new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arrivals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–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all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garments </a:t>
            </a:r>
            <a:r>
              <a:rPr dirty="0" sz="1900">
                <a:latin typeface="DIN 2014"/>
                <a:cs typeface="DIN 2014"/>
              </a:rPr>
              <a:t>are on </a:t>
            </a:r>
            <a:r>
              <a:rPr dirty="0" sz="1900" spc="-20">
                <a:latin typeface="DIN 2014"/>
                <a:cs typeface="DIN 2014"/>
              </a:rPr>
              <a:t>loan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Condition reporting of </a:t>
            </a:r>
            <a:r>
              <a:rPr dirty="0" sz="1900" spc="-10">
                <a:latin typeface="DIN 2014"/>
                <a:cs typeface="DIN 2014"/>
              </a:rPr>
              <a:t>designs</a:t>
            </a:r>
            <a:endParaRPr sz="1900">
              <a:latin typeface="DIN 2014"/>
              <a:cs typeface="DIN 2014"/>
            </a:endParaRPr>
          </a:p>
          <a:p>
            <a:pPr marL="316865" marR="50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Custom supports planned and </a:t>
            </a:r>
            <a:r>
              <a:rPr dirty="0" sz="1900" spc="-10">
                <a:latin typeface="DIN 2014"/>
                <a:cs typeface="DIN 2014"/>
              </a:rPr>
              <a:t>provided </a:t>
            </a:r>
            <a:r>
              <a:rPr dirty="0" sz="1900">
                <a:latin typeface="DIN 2014"/>
                <a:cs typeface="DIN 2014"/>
              </a:rPr>
              <a:t>for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fragile</a:t>
            </a:r>
            <a:r>
              <a:rPr dirty="0" sz="1900" spc="-10">
                <a:latin typeface="DIN 2014"/>
                <a:cs typeface="DIN 2014"/>
              </a:rPr>
              <a:t> designs</a:t>
            </a:r>
            <a:endParaRPr sz="1900">
              <a:latin typeface="DIN 2014"/>
              <a:cs typeface="DIN 2014"/>
            </a:endParaRPr>
          </a:p>
          <a:p>
            <a:pPr marL="316865" marR="30543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Providing advice concerning risks </a:t>
            </a:r>
            <a:r>
              <a:rPr dirty="0" sz="1900" spc="-25">
                <a:latin typeface="DIN 2014"/>
                <a:cs typeface="DIN 2014"/>
              </a:rPr>
              <a:t>of </a:t>
            </a:r>
            <a:r>
              <a:rPr dirty="0" sz="1900">
                <a:latin typeface="DIN 2014"/>
                <a:cs typeface="DIN 2014"/>
              </a:rPr>
              <a:t>proposed displays and public </a:t>
            </a:r>
            <a:r>
              <a:rPr dirty="0" sz="1900" spc="-10">
                <a:latin typeface="DIN 2014"/>
                <a:cs typeface="DIN 2014"/>
              </a:rPr>
              <a:t>access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00" y="297073"/>
            <a:ext cx="243649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CONSER- VATION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1760200" y="3206750"/>
            <a:ext cx="3441700" cy="2730500"/>
          </a:xfrm>
          <a:prstGeom prst="rect">
            <a:avLst/>
          </a:prstGeom>
          <a:solidFill>
            <a:srgbClr val="F5C4DA">
              <a:alpha val="75000"/>
            </a:srgbClr>
          </a:solidFill>
        </p:spPr>
        <p:txBody>
          <a:bodyPr wrap="square" lIns="0" tIns="18415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450"/>
              </a:spcBef>
            </a:pPr>
            <a:r>
              <a:rPr dirty="0" sz="2800" b="1">
                <a:solidFill>
                  <a:srgbClr val="302C67"/>
                </a:solidFill>
                <a:latin typeface="DIN 2014"/>
                <a:cs typeface="DIN 2014"/>
              </a:rPr>
              <a:t>ON–SITE</a:t>
            </a:r>
            <a:r>
              <a:rPr dirty="0" sz="2800" spc="135" b="1">
                <a:solidFill>
                  <a:srgbClr val="302C67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02C67"/>
                </a:solidFill>
                <a:latin typeface="DIN 2014"/>
                <a:cs typeface="DIN 2014"/>
              </a:rPr>
              <a:t>FOCUS</a:t>
            </a:r>
            <a:endParaRPr sz="2800">
              <a:latin typeface="DIN 2014"/>
              <a:cs typeface="DIN 2014"/>
            </a:endParaRPr>
          </a:p>
          <a:p>
            <a:pPr marL="190500" marR="232410">
              <a:lnSpc>
                <a:spcPct val="101800"/>
              </a:lnSpc>
              <a:spcBef>
                <a:spcPts val="1000"/>
              </a:spcBef>
            </a:pPr>
            <a:r>
              <a:rPr dirty="0" sz="1800" spc="-10" i="1">
                <a:latin typeface="DIN 2014"/>
                <a:cs typeface="DIN 2014"/>
              </a:rPr>
              <a:t>Textiles</a:t>
            </a:r>
            <a:r>
              <a:rPr dirty="0" sz="1800" spc="-3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are</a:t>
            </a:r>
            <a:r>
              <a:rPr dirty="0" sz="1800" spc="-2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renowned</a:t>
            </a:r>
            <a:r>
              <a:rPr dirty="0" sz="1800" spc="-2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for</a:t>
            </a:r>
            <a:r>
              <a:rPr dirty="0" sz="1800" spc="-20" i="1">
                <a:latin typeface="DIN 2014"/>
                <a:cs typeface="DIN 2014"/>
              </a:rPr>
              <a:t> </a:t>
            </a:r>
            <a:r>
              <a:rPr dirty="0" sz="1800" spc="-10" i="1">
                <a:latin typeface="DIN 2014"/>
                <a:cs typeface="DIN 2014"/>
              </a:rPr>
              <a:t>being </a:t>
            </a:r>
            <a:r>
              <a:rPr dirty="0" sz="1800" i="1">
                <a:latin typeface="DIN 2014"/>
                <a:cs typeface="DIN 2014"/>
              </a:rPr>
              <a:t>light sensitive. Consider </a:t>
            </a:r>
            <a:r>
              <a:rPr dirty="0" sz="1800" spc="-25" i="1">
                <a:latin typeface="DIN 2014"/>
                <a:cs typeface="DIN 2014"/>
              </a:rPr>
              <a:t>the </a:t>
            </a:r>
            <a:r>
              <a:rPr dirty="0" sz="1800" i="1">
                <a:latin typeface="DIN 2014"/>
                <a:cs typeface="DIN 2014"/>
              </a:rPr>
              <a:t>lighting – do you think it </a:t>
            </a:r>
            <a:r>
              <a:rPr dirty="0" sz="1800" spc="-25" i="1">
                <a:latin typeface="DIN 2014"/>
                <a:cs typeface="DIN 2014"/>
              </a:rPr>
              <a:t>has </a:t>
            </a:r>
            <a:r>
              <a:rPr dirty="0" sz="1800" i="1">
                <a:latin typeface="DIN 2014"/>
                <a:cs typeface="DIN 2014"/>
              </a:rPr>
              <a:t>been lowered to safe guard </a:t>
            </a:r>
            <a:r>
              <a:rPr dirty="0" sz="1800" spc="-25" i="1">
                <a:latin typeface="DIN 2014"/>
                <a:cs typeface="DIN 2014"/>
              </a:rPr>
              <a:t>the </a:t>
            </a:r>
            <a:r>
              <a:rPr dirty="0" sz="1800" i="1">
                <a:latin typeface="DIN 2014"/>
                <a:cs typeface="DIN 2014"/>
              </a:rPr>
              <a:t>materials or is it to suit </a:t>
            </a:r>
            <a:r>
              <a:rPr dirty="0" sz="1800" spc="-10" i="1">
                <a:latin typeface="DIN 2014"/>
                <a:cs typeface="DIN 2014"/>
              </a:rPr>
              <a:t>human eye-sight?</a:t>
            </a:r>
            <a:endParaRPr sz="1800">
              <a:latin typeface="DIN 2014"/>
              <a:cs typeface="DIN 2014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2793072"/>
            <a:ext cx="3200400" cy="426083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87400" y="7205318"/>
            <a:ext cx="2911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DIN 2014"/>
                <a:cs typeface="DIN 2014"/>
              </a:rPr>
              <a:t>Image: Entries waiting for condition </a:t>
            </a:r>
            <a:r>
              <a:rPr dirty="0" sz="1200" spc="-10" i="1">
                <a:latin typeface="DIN 2014"/>
                <a:cs typeface="DIN 2014"/>
              </a:rPr>
              <a:t>reporting</a:t>
            </a:r>
            <a:endParaRPr sz="1200">
              <a:latin typeface="DIN 2014"/>
              <a:cs typeface="DIN 2014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69000" y="2639209"/>
            <a:ext cx="32994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DURING</a:t>
            </a:r>
            <a:r>
              <a:rPr dirty="0" sz="2800" spc="150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EXHIBITION: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9000" y="3170146"/>
            <a:ext cx="4654550" cy="281940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7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Handling garments during </a:t>
            </a:r>
            <a:r>
              <a:rPr dirty="0" sz="1900" spc="-10">
                <a:latin typeface="DIN 2014"/>
                <a:cs typeface="DIN 2014"/>
              </a:rPr>
              <a:t>install</a:t>
            </a:r>
            <a:endParaRPr sz="1900">
              <a:latin typeface="DIN 2014"/>
              <a:cs typeface="DIN 2014"/>
            </a:endParaRPr>
          </a:p>
          <a:p>
            <a:pPr marL="316865" marR="170815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Creating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exhibition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supports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10">
                <a:latin typeface="DIN 2014"/>
                <a:cs typeface="DIN 2014"/>
              </a:rPr>
              <a:t> barriers </a:t>
            </a:r>
            <a:r>
              <a:rPr dirty="0" sz="1900">
                <a:latin typeface="DIN 2014"/>
                <a:cs typeface="DIN 2014"/>
              </a:rPr>
              <a:t>to protect </a:t>
            </a:r>
            <a:r>
              <a:rPr dirty="0" sz="1900" spc="-10">
                <a:latin typeface="DIN 2014"/>
                <a:cs typeface="DIN 2014"/>
              </a:rPr>
              <a:t>textiles</a:t>
            </a:r>
            <a:endParaRPr sz="1900">
              <a:latin typeface="DIN 2014"/>
              <a:cs typeface="DIN 2014"/>
            </a:endParaRPr>
          </a:p>
          <a:p>
            <a:pPr marL="316865" marR="95504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Monitoring and recording </a:t>
            </a:r>
            <a:r>
              <a:rPr dirty="0" sz="1900" spc="-10">
                <a:latin typeface="DIN 2014"/>
                <a:cs typeface="DIN 2014"/>
              </a:rPr>
              <a:t>lighting exposure</a:t>
            </a:r>
            <a:endParaRPr sz="1900">
              <a:latin typeface="DIN 2014"/>
              <a:cs typeface="DIN 2014"/>
            </a:endParaRPr>
          </a:p>
          <a:p>
            <a:pPr marL="316865" marR="50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Monitoring and recording of </a:t>
            </a:r>
            <a:r>
              <a:rPr dirty="0" sz="1900" spc="-10">
                <a:latin typeface="DIN 2014"/>
                <a:cs typeface="DIN 2014"/>
              </a:rPr>
              <a:t>environmental </a:t>
            </a:r>
            <a:r>
              <a:rPr dirty="0" sz="1900">
                <a:latin typeface="DIN 2014"/>
                <a:cs typeface="DIN 2014"/>
              </a:rPr>
              <a:t>conditions in gallery </a:t>
            </a:r>
            <a:r>
              <a:rPr dirty="0" sz="1900" spc="-10">
                <a:latin typeface="DIN 2014"/>
                <a:cs typeface="DIN 2014"/>
              </a:rPr>
              <a:t>space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Monitoring for insect </a:t>
            </a:r>
            <a:r>
              <a:rPr dirty="0" sz="1900" spc="-10">
                <a:latin typeface="DIN 2014"/>
                <a:cs typeface="DIN 2014"/>
              </a:rPr>
              <a:t>presence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00" y="297073"/>
            <a:ext cx="243649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CONSER- VATION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500" y="3512311"/>
            <a:ext cx="3140964" cy="40187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85800" y="7700618"/>
            <a:ext cx="2675255" cy="3733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dirty="0" sz="1200" i="1">
                <a:latin typeface="DIN 2014"/>
                <a:cs typeface="DIN 2014"/>
              </a:rPr>
              <a:t>Image: Luci, Emma and Emily </a:t>
            </a:r>
            <a:r>
              <a:rPr dirty="0" sz="1200" spc="-10" i="1">
                <a:latin typeface="DIN 2014"/>
                <a:cs typeface="DIN 2014"/>
              </a:rPr>
              <a:t>dressing </a:t>
            </a:r>
            <a:r>
              <a:rPr dirty="0" sz="1200" i="1">
                <a:latin typeface="DIN 2014"/>
                <a:cs typeface="DIN 2014"/>
              </a:rPr>
              <a:t>mannequin</a:t>
            </a:r>
            <a:r>
              <a:rPr dirty="0" sz="1200" spc="-10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for</a:t>
            </a:r>
            <a:r>
              <a:rPr dirty="0" sz="1200" spc="-10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Folklore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by</a:t>
            </a:r>
            <a:r>
              <a:rPr dirty="0" sz="1200" spc="-10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Ruth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spc="-10" i="1">
                <a:latin typeface="DIN 2014"/>
                <a:cs typeface="DIN 2014"/>
              </a:rPr>
              <a:t>Hadinjoto</a:t>
            </a:r>
            <a:endParaRPr sz="1200">
              <a:latin typeface="DIN 2014"/>
              <a:cs typeface="DIN 2014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569700" y="2660650"/>
            <a:ext cx="3924300" cy="3683000"/>
          </a:xfrm>
          <a:prstGeom prst="rect">
            <a:avLst/>
          </a:prstGeom>
          <a:solidFill>
            <a:srgbClr val="F5C4DA">
              <a:alpha val="75000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dirty="0" sz="2800" b="1">
                <a:solidFill>
                  <a:srgbClr val="302C67"/>
                </a:solidFill>
                <a:latin typeface="DIN 2014"/>
                <a:cs typeface="DIN 2014"/>
              </a:rPr>
              <a:t>ON–SITE</a:t>
            </a:r>
            <a:r>
              <a:rPr dirty="0" sz="2800" spc="135" b="1">
                <a:solidFill>
                  <a:srgbClr val="302C67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02C67"/>
                </a:solidFill>
                <a:latin typeface="DIN 2014"/>
                <a:cs typeface="DIN 2014"/>
              </a:rPr>
              <a:t>FOCUS</a:t>
            </a:r>
            <a:endParaRPr sz="2800">
              <a:latin typeface="DIN 2014"/>
              <a:cs typeface="DIN 2014"/>
            </a:endParaRPr>
          </a:p>
          <a:p>
            <a:pPr marL="190500" marR="246379">
              <a:lnSpc>
                <a:spcPct val="101800"/>
              </a:lnSpc>
              <a:spcBef>
                <a:spcPts val="1000"/>
              </a:spcBef>
            </a:pPr>
            <a:r>
              <a:rPr dirty="0" sz="1800" i="1">
                <a:latin typeface="DIN 2014"/>
                <a:cs typeface="DIN 2014"/>
              </a:rPr>
              <a:t>Can you spot the archival </a:t>
            </a:r>
            <a:r>
              <a:rPr dirty="0" sz="1800" spc="-10" i="1">
                <a:latin typeface="DIN 2014"/>
                <a:cs typeface="DIN 2014"/>
              </a:rPr>
              <a:t>material </a:t>
            </a:r>
            <a:r>
              <a:rPr dirty="0" sz="1800" i="1">
                <a:latin typeface="DIN 2014"/>
                <a:cs typeface="DIN 2014"/>
              </a:rPr>
              <a:t>called</a:t>
            </a:r>
            <a:r>
              <a:rPr dirty="0" sz="1800" spc="-3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‘Mylar’</a:t>
            </a:r>
            <a:r>
              <a:rPr dirty="0" sz="1800" spc="-2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protecting</a:t>
            </a:r>
            <a:r>
              <a:rPr dirty="0" sz="1800" spc="-2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textiles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spc="-20" i="1">
                <a:latin typeface="DIN 2014"/>
                <a:cs typeface="DIN 2014"/>
              </a:rPr>
              <a:t>that </a:t>
            </a:r>
            <a:r>
              <a:rPr dirty="0" sz="1800" i="1">
                <a:latin typeface="DIN 2014"/>
                <a:cs typeface="DIN 2014"/>
              </a:rPr>
              <a:t>touch the </a:t>
            </a:r>
            <a:r>
              <a:rPr dirty="0" sz="1800" spc="-10" i="1">
                <a:latin typeface="DIN 2014"/>
                <a:cs typeface="DIN 2014"/>
              </a:rPr>
              <a:t>floor?</a:t>
            </a:r>
            <a:endParaRPr sz="1800">
              <a:latin typeface="DIN 2014"/>
              <a:cs typeface="DIN 2014"/>
            </a:endParaRPr>
          </a:p>
          <a:p>
            <a:pPr marL="190500" marR="224154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Do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you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think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this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transparent </a:t>
            </a:r>
            <a:r>
              <a:rPr dirty="0" sz="1800" spc="-10" i="1">
                <a:latin typeface="DIN 2014"/>
                <a:cs typeface="DIN 2014"/>
              </a:rPr>
              <a:t>barrier </a:t>
            </a:r>
            <a:r>
              <a:rPr dirty="0" sz="1800" i="1">
                <a:latin typeface="DIN 2014"/>
                <a:cs typeface="DIN 2014"/>
              </a:rPr>
              <a:t>impacts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people’s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interpretation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spc="-25" i="1">
                <a:latin typeface="DIN 2014"/>
                <a:cs typeface="DIN 2014"/>
              </a:rPr>
              <a:t>of </a:t>
            </a:r>
            <a:r>
              <a:rPr dirty="0" sz="1800" i="1">
                <a:latin typeface="DIN 2014"/>
                <a:cs typeface="DIN 2014"/>
              </a:rPr>
              <a:t>the </a:t>
            </a:r>
            <a:r>
              <a:rPr dirty="0" sz="1800" spc="-10" i="1">
                <a:latin typeface="DIN 2014"/>
                <a:cs typeface="DIN 2014"/>
              </a:rPr>
              <a:t>garments?</a:t>
            </a:r>
            <a:endParaRPr sz="1800">
              <a:latin typeface="DIN 2014"/>
              <a:cs typeface="DIN 2014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200" y="3873500"/>
            <a:ext cx="3270250" cy="43624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715000" y="2778909"/>
            <a:ext cx="28079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POST-EXHIBITION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15000" y="3309846"/>
            <a:ext cx="4612640" cy="245110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7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De-instal garments from gallery </a:t>
            </a:r>
            <a:r>
              <a:rPr dirty="0" sz="1900" spc="-10">
                <a:latin typeface="DIN 2014"/>
                <a:cs typeface="DIN 2014"/>
              </a:rPr>
              <a:t>space</a:t>
            </a:r>
            <a:endParaRPr sz="1900">
              <a:latin typeface="DIN 2014"/>
              <a:cs typeface="DIN 2014"/>
            </a:endParaRPr>
          </a:p>
          <a:p>
            <a:pPr marL="316865" marR="67945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Condition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Report completed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– </a:t>
            </a:r>
            <a:r>
              <a:rPr dirty="0" sz="1900" spc="-10">
                <a:latin typeface="DIN 2014"/>
                <a:cs typeface="DIN 2014"/>
              </a:rPr>
              <a:t>comparison </a:t>
            </a:r>
            <a:r>
              <a:rPr dirty="0" sz="1900">
                <a:latin typeface="DIN 2014"/>
                <a:cs typeface="DIN 2014"/>
              </a:rPr>
              <a:t>against original </a:t>
            </a:r>
            <a:r>
              <a:rPr dirty="0" sz="1900" spc="-10">
                <a:latin typeface="DIN 2014"/>
                <a:cs typeface="DIN 2014"/>
              </a:rPr>
              <a:t>report</a:t>
            </a:r>
            <a:endParaRPr sz="1900">
              <a:latin typeface="DIN 2014"/>
              <a:cs typeface="DIN 2014"/>
            </a:endParaRPr>
          </a:p>
          <a:p>
            <a:pPr marL="316865" marR="37782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Packing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safe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storage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of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textiles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for </a:t>
            </a:r>
            <a:r>
              <a:rPr dirty="0" sz="1900">
                <a:latin typeface="DIN 2014"/>
                <a:cs typeface="DIN 2014"/>
              </a:rPr>
              <a:t>return to </a:t>
            </a:r>
            <a:r>
              <a:rPr dirty="0" sz="1900" spc="-10">
                <a:latin typeface="DIN 2014"/>
                <a:cs typeface="DIN 2014"/>
              </a:rPr>
              <a:t>owners</a:t>
            </a:r>
            <a:endParaRPr sz="1900">
              <a:latin typeface="DIN 2014"/>
              <a:cs typeface="DIN 2014"/>
            </a:endParaRPr>
          </a:p>
          <a:p>
            <a:pPr marL="316865" marR="50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Formal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accessioning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of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competition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finalist </a:t>
            </a:r>
            <a:r>
              <a:rPr dirty="0" sz="1900">
                <a:latin typeface="DIN 2014"/>
                <a:cs typeface="DIN 2014"/>
              </a:rPr>
              <a:t>into NWM </a:t>
            </a:r>
            <a:r>
              <a:rPr dirty="0" sz="1900" spc="-10">
                <a:latin typeface="DIN 2014"/>
                <a:cs typeface="DIN 2014"/>
              </a:rPr>
              <a:t>collection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595100" y="3136900"/>
            <a:ext cx="3771900" cy="2477135"/>
          </a:xfrm>
          <a:prstGeom prst="rect">
            <a:avLst/>
          </a:prstGeom>
          <a:solidFill>
            <a:srgbClr val="F5C4DA">
              <a:alpha val="75000"/>
            </a:srgbClr>
          </a:solidFill>
        </p:spPr>
        <p:txBody>
          <a:bodyPr wrap="square" lIns="0" tIns="19685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550"/>
              </a:spcBef>
            </a:pPr>
            <a:r>
              <a:rPr dirty="0" sz="2800" b="1">
                <a:solidFill>
                  <a:srgbClr val="302C67"/>
                </a:solidFill>
                <a:latin typeface="DIN 2014"/>
                <a:cs typeface="DIN 2014"/>
              </a:rPr>
              <a:t>ON–SITE</a:t>
            </a:r>
            <a:r>
              <a:rPr dirty="0" sz="2800" spc="135" b="1">
                <a:solidFill>
                  <a:srgbClr val="302C67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02C67"/>
                </a:solidFill>
                <a:latin typeface="DIN 2014"/>
                <a:cs typeface="DIN 2014"/>
              </a:rPr>
              <a:t>FOCUS</a:t>
            </a:r>
            <a:endParaRPr sz="2800">
              <a:latin typeface="DIN 2014"/>
              <a:cs typeface="DIN 2014"/>
            </a:endParaRPr>
          </a:p>
          <a:p>
            <a:pPr marL="190500" marR="184150">
              <a:lnSpc>
                <a:spcPct val="101800"/>
              </a:lnSpc>
              <a:spcBef>
                <a:spcPts val="1000"/>
              </a:spcBef>
            </a:pPr>
            <a:r>
              <a:rPr dirty="0" sz="1800" i="1">
                <a:latin typeface="DIN 2014"/>
                <a:cs typeface="DIN 2014"/>
              </a:rPr>
              <a:t>Looking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at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the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textiles</a:t>
            </a:r>
            <a:r>
              <a:rPr dirty="0" sz="1800" spc="-10" i="1">
                <a:latin typeface="DIN 2014"/>
                <a:cs typeface="DIN 2014"/>
              </a:rPr>
              <a:t> present… </a:t>
            </a:r>
            <a:r>
              <a:rPr dirty="0" sz="1800" i="1">
                <a:latin typeface="DIN 2014"/>
                <a:cs typeface="DIN 2014"/>
              </a:rPr>
              <a:t>which material will </a:t>
            </a:r>
            <a:r>
              <a:rPr dirty="0" sz="1800" spc="-10" i="1">
                <a:latin typeface="DIN 2014"/>
                <a:cs typeface="DIN 2014"/>
              </a:rPr>
              <a:t>Collection Officers </a:t>
            </a:r>
            <a:r>
              <a:rPr dirty="0" sz="1800" i="1">
                <a:latin typeface="DIN 2014"/>
                <a:cs typeface="DIN 2014"/>
              </a:rPr>
              <a:t>need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to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look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at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carefully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spc="-25" i="1">
                <a:latin typeface="DIN 2014"/>
                <a:cs typeface="DIN 2014"/>
              </a:rPr>
              <a:t>for </a:t>
            </a:r>
            <a:r>
              <a:rPr dirty="0" sz="1800" i="1">
                <a:latin typeface="DIN 2014"/>
                <a:cs typeface="DIN 2014"/>
              </a:rPr>
              <a:t>signs of damage at the end of </a:t>
            </a:r>
            <a:r>
              <a:rPr dirty="0" sz="1800" spc="-25" i="1">
                <a:latin typeface="DIN 2014"/>
                <a:cs typeface="DIN 2014"/>
              </a:rPr>
              <a:t>the </a:t>
            </a:r>
            <a:r>
              <a:rPr dirty="0" sz="1800" spc="-10" i="1">
                <a:latin typeface="DIN 2014"/>
                <a:cs typeface="DIN 2014"/>
              </a:rPr>
              <a:t>show?</a:t>
            </a:r>
            <a:endParaRPr sz="1800">
              <a:latin typeface="DIN 2014"/>
              <a:cs typeface="DIN 2014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7700" y="8348318"/>
            <a:ext cx="3142615" cy="3733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dirty="0" sz="1200" i="1">
                <a:latin typeface="DIN 2014"/>
                <a:cs typeface="DIN 2014"/>
              </a:rPr>
              <a:t>Image: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Josephine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(curator) and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Luci </a:t>
            </a:r>
            <a:r>
              <a:rPr dirty="0" sz="1200" spc="-10" i="1">
                <a:latin typeface="DIN 2014"/>
                <a:cs typeface="DIN 2014"/>
              </a:rPr>
              <a:t>(Collections) </a:t>
            </a:r>
            <a:r>
              <a:rPr dirty="0" sz="1200" i="1">
                <a:latin typeface="DIN 2014"/>
                <a:cs typeface="DIN 2014"/>
              </a:rPr>
              <a:t>installing design</a:t>
            </a:r>
            <a:r>
              <a:rPr dirty="0" sz="1200" spc="5" i="1">
                <a:latin typeface="DIN 2014"/>
                <a:cs typeface="DIN 2014"/>
              </a:rPr>
              <a:t> </a:t>
            </a:r>
            <a:r>
              <a:rPr dirty="0" sz="1200" spc="-10" i="1">
                <a:latin typeface="DIN 2014"/>
                <a:cs typeface="DIN 2014"/>
              </a:rPr>
              <a:t>Re-</a:t>
            </a:r>
            <a:r>
              <a:rPr dirty="0" sz="1200" i="1">
                <a:latin typeface="DIN 2014"/>
                <a:cs typeface="DIN 2014"/>
              </a:rPr>
              <a:t>weave</a:t>
            </a:r>
            <a:r>
              <a:rPr dirty="0" sz="1200" spc="310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by</a:t>
            </a:r>
            <a:r>
              <a:rPr dirty="0" sz="1200" spc="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Lilli</a:t>
            </a:r>
            <a:r>
              <a:rPr dirty="0" sz="1200" spc="5" i="1">
                <a:latin typeface="DIN 2014"/>
                <a:cs typeface="DIN 2014"/>
              </a:rPr>
              <a:t> </a:t>
            </a:r>
            <a:r>
              <a:rPr dirty="0" sz="1200" spc="-10" i="1">
                <a:latin typeface="DIN 2014"/>
                <a:cs typeface="DIN 2014"/>
              </a:rPr>
              <a:t>McKenzie</a:t>
            </a:r>
            <a:endParaRPr sz="1200">
              <a:latin typeface="DIN 2014"/>
              <a:cs typeface="DIN 201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8300" y="297073"/>
            <a:ext cx="243649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CONSER- VATION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22525" y="972563"/>
            <a:ext cx="3082925" cy="146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302C67"/>
                </a:solidFill>
                <a:latin typeface="DIN 2014"/>
                <a:cs typeface="DIN 2014"/>
              </a:rPr>
              <a:t>RELATIVE</a:t>
            </a:r>
            <a:r>
              <a:rPr dirty="0" sz="2000" spc="125" b="1">
                <a:solidFill>
                  <a:srgbClr val="302C67"/>
                </a:solidFill>
                <a:latin typeface="DIN 2014"/>
                <a:cs typeface="DIN 2014"/>
              </a:rPr>
              <a:t> </a:t>
            </a:r>
            <a:r>
              <a:rPr dirty="0" sz="2000" b="1">
                <a:solidFill>
                  <a:srgbClr val="302C67"/>
                </a:solidFill>
                <a:latin typeface="DIN 2014"/>
                <a:cs typeface="DIN 2014"/>
              </a:rPr>
              <a:t>HUMIDITY</a:t>
            </a:r>
            <a:r>
              <a:rPr dirty="0" sz="2000" spc="130" b="1">
                <a:solidFill>
                  <a:srgbClr val="302C67"/>
                </a:solidFill>
                <a:latin typeface="DIN 2014"/>
                <a:cs typeface="DIN 2014"/>
              </a:rPr>
              <a:t> </a:t>
            </a:r>
            <a:r>
              <a:rPr dirty="0" sz="2000" spc="-20" b="1">
                <a:solidFill>
                  <a:srgbClr val="302C67"/>
                </a:solidFill>
                <a:latin typeface="DIN 2014"/>
                <a:cs typeface="DIN 2014"/>
              </a:rPr>
              <a:t>(RH)</a:t>
            </a:r>
            <a:endParaRPr sz="20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dirty="0" sz="1600" b="1">
                <a:solidFill>
                  <a:srgbClr val="026C6C"/>
                </a:solidFill>
                <a:latin typeface="DIN 2014"/>
                <a:cs typeface="DIN 2014"/>
              </a:rPr>
              <a:t>Ideal:</a:t>
            </a:r>
            <a:r>
              <a:rPr dirty="0" sz="1600" spc="-10" b="1">
                <a:solidFill>
                  <a:srgbClr val="026C6C"/>
                </a:solidFill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50% (+/- 10 </a:t>
            </a:r>
            <a:r>
              <a:rPr dirty="0" sz="1600" spc="-10">
                <a:latin typeface="DIN 2014"/>
                <a:cs typeface="DIN 2014"/>
              </a:rPr>
              <a:t>degrees)</a:t>
            </a:r>
            <a:endParaRPr sz="1600">
              <a:latin typeface="DIN 2014"/>
              <a:cs typeface="DIN 2014"/>
            </a:endParaRPr>
          </a:p>
          <a:p>
            <a:pPr marL="12700" marR="5080">
              <a:lnSpc>
                <a:spcPct val="104200"/>
              </a:lnSpc>
              <a:spcBef>
                <a:spcPts val="1000"/>
              </a:spcBef>
            </a:pPr>
            <a:r>
              <a:rPr dirty="0" sz="1600" b="1">
                <a:solidFill>
                  <a:srgbClr val="026C6C"/>
                </a:solidFill>
                <a:latin typeface="DIN 2014"/>
                <a:cs typeface="DIN 2014"/>
              </a:rPr>
              <a:t>Risk: </a:t>
            </a:r>
            <a:r>
              <a:rPr dirty="0" sz="1600">
                <a:latin typeface="DIN 2014"/>
                <a:cs typeface="DIN 2014"/>
              </a:rPr>
              <a:t>Sudden changes </a:t>
            </a:r>
            <a:r>
              <a:rPr dirty="0" sz="1600" spc="-25">
                <a:latin typeface="DIN 2014"/>
                <a:cs typeface="DIN 2014"/>
              </a:rPr>
              <a:t>in </a:t>
            </a:r>
            <a:r>
              <a:rPr dirty="0" sz="1600">
                <a:latin typeface="DIN 2014"/>
                <a:cs typeface="DIN 2014"/>
              </a:rPr>
              <a:t>temperature</a:t>
            </a:r>
            <a:r>
              <a:rPr dirty="0" sz="1600" spc="-2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or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RH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can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cause</a:t>
            </a:r>
            <a:r>
              <a:rPr dirty="0" sz="1600" spc="-10">
                <a:latin typeface="DIN 2014"/>
                <a:cs typeface="DIN 2014"/>
              </a:rPr>
              <a:t> stress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422525" y="2471163"/>
            <a:ext cx="2838450" cy="10820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7500" marR="5080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Conditions are monitored </a:t>
            </a:r>
            <a:r>
              <a:rPr dirty="0" sz="1600" spc="-25">
                <a:latin typeface="DIN 2014"/>
                <a:cs typeface="DIN 2014"/>
              </a:rPr>
              <a:t>and </a:t>
            </a:r>
            <a:r>
              <a:rPr dirty="0" sz="1600" spc="-10">
                <a:latin typeface="DIN 2014"/>
                <a:cs typeface="DIN 2014"/>
              </a:rPr>
              <a:t>recorded</a:t>
            </a:r>
            <a:endParaRPr sz="1600">
              <a:latin typeface="DIN 2014"/>
              <a:cs typeface="DIN 2014"/>
            </a:endParaRPr>
          </a:p>
          <a:p>
            <a:pPr marL="317500" marR="19685" indent="-304800">
              <a:lnSpc>
                <a:spcPct val="1042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Keep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conditions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are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stable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as </a:t>
            </a:r>
            <a:r>
              <a:rPr dirty="0" sz="1600" spc="-10">
                <a:latin typeface="DIN 2014"/>
                <a:cs typeface="DIN 2014"/>
              </a:rPr>
              <a:t>possible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204028" y="797229"/>
            <a:ext cx="462915" cy="487680"/>
          </a:xfrm>
          <a:custGeom>
            <a:avLst/>
            <a:gdLst/>
            <a:ahLst/>
            <a:cxnLst/>
            <a:rect l="l" t="t" r="r" b="b"/>
            <a:pathLst>
              <a:path w="462914" h="487680">
                <a:moveTo>
                  <a:pt x="462381" y="0"/>
                </a:moveTo>
                <a:lnTo>
                  <a:pt x="0" y="0"/>
                </a:lnTo>
                <a:lnTo>
                  <a:pt x="0" y="116840"/>
                </a:lnTo>
                <a:lnTo>
                  <a:pt x="0" y="487680"/>
                </a:lnTo>
                <a:lnTo>
                  <a:pt x="110363" y="487680"/>
                </a:lnTo>
                <a:lnTo>
                  <a:pt x="110363" y="116840"/>
                </a:lnTo>
                <a:lnTo>
                  <a:pt x="462381" y="116840"/>
                </a:lnTo>
                <a:lnTo>
                  <a:pt x="462381" y="0"/>
                </a:lnTo>
                <a:close/>
              </a:path>
            </a:pathLst>
          </a:custGeom>
          <a:solidFill>
            <a:srgbClr val="FECB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324975" y="934463"/>
            <a:ext cx="2966085" cy="19710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302C67"/>
                </a:solidFill>
                <a:latin typeface="DIN 2014"/>
                <a:cs typeface="DIN 2014"/>
              </a:rPr>
              <a:t>TEMPERATURE</a:t>
            </a:r>
            <a:endParaRPr sz="2000">
              <a:latin typeface="DIN 2014"/>
              <a:cs typeface="DIN 2014"/>
            </a:endParaRPr>
          </a:p>
          <a:p>
            <a:pPr marL="12700" marR="720725">
              <a:lnSpc>
                <a:spcPct val="104200"/>
              </a:lnSpc>
              <a:spcBef>
                <a:spcPts val="1920"/>
              </a:spcBef>
            </a:pPr>
            <a:r>
              <a:rPr dirty="0" sz="1600" b="1">
                <a:solidFill>
                  <a:srgbClr val="026C6C"/>
                </a:solidFill>
                <a:latin typeface="DIN 2014"/>
                <a:cs typeface="DIN 2014"/>
              </a:rPr>
              <a:t>Ideal: </a:t>
            </a:r>
            <a:r>
              <a:rPr dirty="0" sz="1600">
                <a:latin typeface="DIN 2014"/>
                <a:cs typeface="DIN 2014"/>
              </a:rPr>
              <a:t>20 C (+/- 2 </a:t>
            </a:r>
            <a:r>
              <a:rPr dirty="0" sz="1600" spc="-10">
                <a:latin typeface="DIN 2014"/>
                <a:cs typeface="DIN 2014"/>
              </a:rPr>
              <a:t>degrees) temperature</a:t>
            </a:r>
            <a:endParaRPr sz="1600">
              <a:latin typeface="DIN 2014"/>
              <a:cs typeface="DIN 2014"/>
            </a:endParaRPr>
          </a:p>
          <a:p>
            <a:pPr marL="12700" marR="5080">
              <a:lnSpc>
                <a:spcPct val="104200"/>
              </a:lnSpc>
              <a:spcBef>
                <a:spcPts val="994"/>
              </a:spcBef>
            </a:pPr>
            <a:r>
              <a:rPr dirty="0" sz="1600" b="1">
                <a:solidFill>
                  <a:srgbClr val="026C6C"/>
                </a:solidFill>
                <a:latin typeface="DIN 2014"/>
                <a:cs typeface="DIN 2014"/>
              </a:rPr>
              <a:t>Risk:</a:t>
            </a:r>
            <a:r>
              <a:rPr dirty="0" sz="1600" spc="-10" b="1">
                <a:solidFill>
                  <a:srgbClr val="026C6C"/>
                </a:solidFill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High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temperatures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can </a:t>
            </a:r>
            <a:r>
              <a:rPr dirty="0" sz="1600">
                <a:latin typeface="DIN 2014"/>
                <a:cs typeface="DIN 2014"/>
              </a:rPr>
              <a:t>increase material damage and </a:t>
            </a:r>
            <a:r>
              <a:rPr dirty="0" sz="1600" spc="-20">
                <a:latin typeface="DIN 2014"/>
                <a:cs typeface="DIN 2014"/>
              </a:rPr>
              <a:t>risk </a:t>
            </a:r>
            <a:r>
              <a:rPr dirty="0" sz="1600">
                <a:latin typeface="DIN 2014"/>
                <a:cs typeface="DIN 2014"/>
              </a:rPr>
              <a:t>of </a:t>
            </a:r>
            <a:r>
              <a:rPr dirty="0" sz="1600" spc="-10">
                <a:latin typeface="DIN 2014"/>
                <a:cs typeface="DIN 2014"/>
              </a:rPr>
              <a:t>insects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324975" y="2941063"/>
            <a:ext cx="2762885" cy="523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7500" marR="5080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 spc="-10">
                <a:latin typeface="DIN 2014"/>
                <a:cs typeface="DIN 2014"/>
              </a:rPr>
              <a:t>Temperatures</a:t>
            </a:r>
            <a:r>
              <a:rPr dirty="0" sz="1600">
                <a:latin typeface="DIN 2014"/>
                <a:cs typeface="DIN 2014"/>
              </a:rPr>
              <a:t> are </a:t>
            </a:r>
            <a:r>
              <a:rPr dirty="0" sz="1600" spc="-10">
                <a:latin typeface="DIN 2014"/>
                <a:cs typeface="DIN 2014"/>
              </a:rPr>
              <a:t>monitored </a:t>
            </a:r>
            <a:r>
              <a:rPr dirty="0" sz="1600">
                <a:latin typeface="DIN 2014"/>
                <a:cs typeface="DIN 2014"/>
              </a:rPr>
              <a:t>and </a:t>
            </a:r>
            <a:r>
              <a:rPr dirty="0" sz="1600" spc="-10">
                <a:latin typeface="DIN 2014"/>
                <a:cs typeface="DIN 2014"/>
              </a:rPr>
              <a:t>recorded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106484" y="797229"/>
            <a:ext cx="462915" cy="487680"/>
          </a:xfrm>
          <a:custGeom>
            <a:avLst/>
            <a:gdLst/>
            <a:ahLst/>
            <a:cxnLst/>
            <a:rect l="l" t="t" r="r" b="b"/>
            <a:pathLst>
              <a:path w="462915" h="487680">
                <a:moveTo>
                  <a:pt x="462381" y="0"/>
                </a:moveTo>
                <a:lnTo>
                  <a:pt x="0" y="0"/>
                </a:lnTo>
                <a:lnTo>
                  <a:pt x="0" y="116840"/>
                </a:lnTo>
                <a:lnTo>
                  <a:pt x="0" y="487680"/>
                </a:lnTo>
                <a:lnTo>
                  <a:pt x="110363" y="487680"/>
                </a:lnTo>
                <a:lnTo>
                  <a:pt x="110363" y="116840"/>
                </a:lnTo>
                <a:lnTo>
                  <a:pt x="462381" y="116840"/>
                </a:lnTo>
                <a:lnTo>
                  <a:pt x="462381" y="0"/>
                </a:lnTo>
                <a:close/>
              </a:path>
            </a:pathLst>
          </a:custGeom>
          <a:solidFill>
            <a:srgbClr val="B623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2992100" y="972563"/>
            <a:ext cx="2848610" cy="18440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302C67"/>
                </a:solidFill>
                <a:latin typeface="DIN 2014"/>
                <a:cs typeface="DIN 2014"/>
              </a:rPr>
              <a:t>INSECTS</a:t>
            </a:r>
            <a:endParaRPr sz="2000">
              <a:latin typeface="DIN 2014"/>
              <a:cs typeface="DIN 2014"/>
            </a:endParaRPr>
          </a:p>
          <a:p>
            <a:pPr marL="12700" marR="5080">
              <a:lnSpc>
                <a:spcPct val="104200"/>
              </a:lnSpc>
              <a:spcBef>
                <a:spcPts val="1920"/>
              </a:spcBef>
            </a:pPr>
            <a:r>
              <a:rPr dirty="0" sz="1600" b="1">
                <a:solidFill>
                  <a:srgbClr val="026C6C"/>
                </a:solidFill>
                <a:latin typeface="DIN 2014"/>
                <a:cs typeface="DIN 2014"/>
              </a:rPr>
              <a:t>Risk:</a:t>
            </a:r>
            <a:r>
              <a:rPr dirty="0" sz="1600" spc="-20" b="1">
                <a:solidFill>
                  <a:srgbClr val="026C6C"/>
                </a:solidFill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Natural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Fibres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like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 spc="-20">
                <a:latin typeface="DIN 2014"/>
                <a:cs typeface="DIN 2014"/>
              </a:rPr>
              <a:t>wool</a:t>
            </a:r>
            <a:r>
              <a:rPr dirty="0" sz="1600" spc="50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are targeted by insects </a:t>
            </a:r>
            <a:r>
              <a:rPr dirty="0" sz="1600" spc="-20">
                <a:latin typeface="DIN 2014"/>
                <a:cs typeface="DIN 2014"/>
              </a:rPr>
              <a:t>like </a:t>
            </a:r>
            <a:r>
              <a:rPr dirty="0" sz="1600">
                <a:latin typeface="DIN 2014"/>
                <a:cs typeface="DIN 2014"/>
              </a:rPr>
              <a:t>moths. Fibres damaged </a:t>
            </a:r>
            <a:r>
              <a:rPr dirty="0" sz="1600" spc="-25">
                <a:latin typeface="DIN 2014"/>
                <a:cs typeface="DIN 2014"/>
              </a:rPr>
              <a:t>and </a:t>
            </a:r>
            <a:r>
              <a:rPr dirty="0" sz="1600">
                <a:latin typeface="DIN 2014"/>
                <a:cs typeface="DIN 2014"/>
              </a:rPr>
              <a:t>eaten. Infestation endanger </a:t>
            </a:r>
            <a:r>
              <a:rPr dirty="0" sz="1600" spc="-10">
                <a:latin typeface="DIN 2014"/>
                <a:cs typeface="DIN 2014"/>
              </a:rPr>
              <a:t>other </a:t>
            </a:r>
            <a:r>
              <a:rPr dirty="0" sz="1600">
                <a:latin typeface="DIN 2014"/>
                <a:cs typeface="DIN 2014"/>
              </a:rPr>
              <a:t>collection </a:t>
            </a:r>
            <a:r>
              <a:rPr dirty="0" sz="1600" spc="-10">
                <a:latin typeface="DIN 2014"/>
                <a:cs typeface="DIN 2014"/>
              </a:rPr>
              <a:t>items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992100" y="2852163"/>
            <a:ext cx="2905125" cy="24536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7500" marR="472440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Monitor for insects </a:t>
            </a:r>
            <a:r>
              <a:rPr dirty="0" sz="1600" spc="-10">
                <a:latin typeface="DIN 2014"/>
                <a:cs typeface="DIN 2014"/>
              </a:rPr>
              <a:t>using </a:t>
            </a:r>
            <a:r>
              <a:rPr dirty="0" sz="1600">
                <a:latin typeface="DIN 2014"/>
                <a:cs typeface="DIN 2014"/>
              </a:rPr>
              <a:t>sticky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traps</a:t>
            </a:r>
            <a:endParaRPr sz="1600">
              <a:latin typeface="DIN 2014"/>
              <a:cs typeface="DIN 2014"/>
            </a:endParaRPr>
          </a:p>
          <a:p>
            <a:pPr marL="317500" marR="5080" indent="-304800">
              <a:lnSpc>
                <a:spcPct val="1042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Annual check of </a:t>
            </a:r>
            <a:r>
              <a:rPr dirty="0" sz="1600" spc="-10">
                <a:latin typeface="DIN 2014"/>
                <a:cs typeface="DIN 2014"/>
              </a:rPr>
              <a:t>garments </a:t>
            </a:r>
            <a:r>
              <a:rPr dirty="0" sz="1600">
                <a:latin typeface="DIN 2014"/>
                <a:cs typeface="DIN 2014"/>
              </a:rPr>
              <a:t>looking for signs of damage </a:t>
            </a:r>
            <a:r>
              <a:rPr dirty="0" sz="1600" spc="-25">
                <a:latin typeface="DIN 2014"/>
                <a:cs typeface="DIN 2014"/>
              </a:rPr>
              <a:t>or </a:t>
            </a:r>
            <a:r>
              <a:rPr dirty="0" sz="1600">
                <a:latin typeface="DIN 2014"/>
                <a:cs typeface="DIN 2014"/>
              </a:rPr>
              <a:t>insect </a:t>
            </a:r>
            <a:r>
              <a:rPr dirty="0" sz="1600" spc="-10">
                <a:latin typeface="DIN 2014"/>
                <a:cs typeface="DIN 2014"/>
              </a:rPr>
              <a:t>frass</a:t>
            </a:r>
            <a:endParaRPr sz="1600">
              <a:latin typeface="DIN 2014"/>
              <a:cs typeface="DIN 2014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Building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is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kept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clean</a:t>
            </a:r>
            <a:endParaRPr sz="1600">
              <a:latin typeface="DIN 2014"/>
              <a:cs typeface="DIN 2014"/>
            </a:endParaRPr>
          </a:p>
          <a:p>
            <a:pPr marL="317500" marR="174625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If infestation suspected </a:t>
            </a:r>
            <a:r>
              <a:rPr dirty="0" sz="1600" spc="-50">
                <a:latin typeface="DIN 2014"/>
                <a:cs typeface="DIN 2014"/>
              </a:rPr>
              <a:t>– </a:t>
            </a:r>
            <a:r>
              <a:rPr dirty="0" sz="1600">
                <a:latin typeface="DIN 2014"/>
                <a:cs typeface="DIN 2014"/>
              </a:rPr>
              <a:t>garment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placed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freezer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to </a:t>
            </a:r>
            <a:r>
              <a:rPr dirty="0" sz="1600">
                <a:latin typeface="DIN 2014"/>
                <a:cs typeface="DIN 2014"/>
              </a:rPr>
              <a:t>kill </a:t>
            </a:r>
            <a:r>
              <a:rPr dirty="0" sz="1600" spc="-10">
                <a:latin typeface="DIN 2014"/>
                <a:cs typeface="DIN 2014"/>
              </a:rPr>
              <a:t>insects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2773609" y="797229"/>
            <a:ext cx="462915" cy="487680"/>
          </a:xfrm>
          <a:custGeom>
            <a:avLst/>
            <a:gdLst/>
            <a:ahLst/>
            <a:cxnLst/>
            <a:rect l="l" t="t" r="r" b="b"/>
            <a:pathLst>
              <a:path w="462915" h="487680">
                <a:moveTo>
                  <a:pt x="462381" y="0"/>
                </a:moveTo>
                <a:lnTo>
                  <a:pt x="0" y="0"/>
                </a:lnTo>
                <a:lnTo>
                  <a:pt x="0" y="116840"/>
                </a:lnTo>
                <a:lnTo>
                  <a:pt x="0" y="487680"/>
                </a:lnTo>
                <a:lnTo>
                  <a:pt x="110363" y="487680"/>
                </a:lnTo>
                <a:lnTo>
                  <a:pt x="110363" y="116840"/>
                </a:lnTo>
                <a:lnTo>
                  <a:pt x="462381" y="116840"/>
                </a:lnTo>
                <a:lnTo>
                  <a:pt x="462381" y="0"/>
                </a:lnTo>
                <a:close/>
              </a:path>
            </a:pathLst>
          </a:custGeom>
          <a:solidFill>
            <a:srgbClr val="302C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422524" y="4561837"/>
            <a:ext cx="2685415" cy="13487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730885">
              <a:lnSpc>
                <a:spcPts val="2100"/>
              </a:lnSpc>
              <a:spcBef>
                <a:spcPts val="420"/>
              </a:spcBef>
            </a:pPr>
            <a:r>
              <a:rPr dirty="0" sz="2000" b="1">
                <a:solidFill>
                  <a:srgbClr val="302C67"/>
                </a:solidFill>
                <a:latin typeface="DIN 2014"/>
                <a:cs typeface="DIN 2014"/>
              </a:rPr>
              <a:t>TRANSPORT</a:t>
            </a:r>
            <a:r>
              <a:rPr dirty="0" sz="2000" spc="170" b="1">
                <a:solidFill>
                  <a:srgbClr val="302C67"/>
                </a:solidFill>
                <a:latin typeface="DIN 2014"/>
                <a:cs typeface="DIN 2014"/>
              </a:rPr>
              <a:t> </a:t>
            </a:r>
            <a:r>
              <a:rPr dirty="0" sz="2000" spc="-25" b="1">
                <a:solidFill>
                  <a:srgbClr val="302C67"/>
                </a:solidFill>
                <a:latin typeface="DIN 2014"/>
                <a:cs typeface="DIN 2014"/>
              </a:rPr>
              <a:t>AND </a:t>
            </a:r>
            <a:r>
              <a:rPr dirty="0" sz="2000" spc="-10" b="1">
                <a:solidFill>
                  <a:srgbClr val="302C67"/>
                </a:solidFill>
                <a:latin typeface="DIN 2014"/>
                <a:cs typeface="DIN 2014"/>
              </a:rPr>
              <a:t>STORAGE</a:t>
            </a:r>
            <a:endParaRPr sz="2000">
              <a:latin typeface="DIN 2014"/>
              <a:cs typeface="DIN 2014"/>
            </a:endParaRPr>
          </a:p>
          <a:p>
            <a:pPr marL="12700" marR="5080">
              <a:lnSpc>
                <a:spcPct val="104200"/>
              </a:lnSpc>
              <a:spcBef>
                <a:spcPts val="1900"/>
              </a:spcBef>
            </a:pPr>
            <a:r>
              <a:rPr dirty="0" sz="1600" b="1">
                <a:solidFill>
                  <a:srgbClr val="026C6C"/>
                </a:solidFill>
                <a:latin typeface="DIN 2014"/>
                <a:cs typeface="DIN 2014"/>
              </a:rPr>
              <a:t>Risk:</a:t>
            </a:r>
            <a:r>
              <a:rPr dirty="0" sz="1600" spc="-20" b="1">
                <a:solidFill>
                  <a:srgbClr val="026C6C"/>
                </a:solidFill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Textile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are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stressed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along </a:t>
            </a:r>
            <a:r>
              <a:rPr dirty="0" sz="1600">
                <a:latin typeface="DIN 2014"/>
                <a:cs typeface="DIN 2014"/>
              </a:rPr>
              <a:t>seamlines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causing</a:t>
            </a:r>
            <a:r>
              <a:rPr dirty="0" sz="1600" spc="-10">
                <a:latin typeface="DIN 2014"/>
                <a:cs typeface="DIN 2014"/>
              </a:rPr>
              <a:t> damage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422524" y="5946137"/>
            <a:ext cx="2665730" cy="1894839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7500" marR="52069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Designs are either hung </a:t>
            </a:r>
            <a:r>
              <a:rPr dirty="0" sz="1600" spc="-25">
                <a:latin typeface="DIN 2014"/>
                <a:cs typeface="DIN 2014"/>
              </a:rPr>
              <a:t>on </a:t>
            </a:r>
            <a:r>
              <a:rPr dirty="0" sz="1600">
                <a:latin typeface="DIN 2014"/>
                <a:cs typeface="DIN 2014"/>
              </a:rPr>
              <a:t>padded coat-</a:t>
            </a:r>
            <a:r>
              <a:rPr dirty="0" sz="1600" spc="-10">
                <a:latin typeface="DIN 2014"/>
                <a:cs typeface="DIN 2014"/>
              </a:rPr>
              <a:t>hangars</a:t>
            </a:r>
            <a:endParaRPr sz="1600">
              <a:latin typeface="DIN 2014"/>
              <a:cs typeface="DIN 2014"/>
            </a:endParaRPr>
          </a:p>
          <a:p>
            <a:pPr marL="317500" marR="104139" indent="-304800">
              <a:lnSpc>
                <a:spcPct val="1042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Fragile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items</a:t>
            </a:r>
            <a:r>
              <a:rPr dirty="0" sz="1600" spc="-2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stored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flat</a:t>
            </a:r>
            <a:r>
              <a:rPr dirty="0" sz="1600" spc="-25">
                <a:latin typeface="DIN 2014"/>
                <a:cs typeface="DIN 2014"/>
              </a:rPr>
              <a:t> in </a:t>
            </a:r>
            <a:r>
              <a:rPr dirty="0" sz="1600">
                <a:latin typeface="DIN 2014"/>
                <a:cs typeface="DIN 2014"/>
              </a:rPr>
              <a:t>archival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card</a:t>
            </a:r>
            <a:r>
              <a:rPr dirty="0" sz="1600" spc="-10">
                <a:latin typeface="DIN 2014"/>
                <a:cs typeface="DIN 2014"/>
              </a:rPr>
              <a:t> boxes</a:t>
            </a:r>
            <a:endParaRPr sz="1600">
              <a:latin typeface="DIN 2014"/>
              <a:cs typeface="DIN 2014"/>
            </a:endParaRPr>
          </a:p>
          <a:p>
            <a:pPr marL="317500" marR="5080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Transported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on</a:t>
            </a:r>
            <a:r>
              <a:rPr dirty="0" sz="1600" spc="-2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trolleys</a:t>
            </a:r>
            <a:r>
              <a:rPr dirty="0" sz="1600" spc="50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clothes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racks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to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reduce handling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5204028" y="4386503"/>
            <a:ext cx="462915" cy="487680"/>
          </a:xfrm>
          <a:custGeom>
            <a:avLst/>
            <a:gdLst/>
            <a:ahLst/>
            <a:cxnLst/>
            <a:rect l="l" t="t" r="r" b="b"/>
            <a:pathLst>
              <a:path w="462914" h="487679">
                <a:moveTo>
                  <a:pt x="462381" y="0"/>
                </a:moveTo>
                <a:lnTo>
                  <a:pt x="0" y="0"/>
                </a:lnTo>
                <a:lnTo>
                  <a:pt x="0" y="116840"/>
                </a:lnTo>
                <a:lnTo>
                  <a:pt x="0" y="487680"/>
                </a:lnTo>
                <a:lnTo>
                  <a:pt x="110363" y="487680"/>
                </a:lnTo>
                <a:lnTo>
                  <a:pt x="110363" y="116840"/>
                </a:lnTo>
                <a:lnTo>
                  <a:pt x="462381" y="116840"/>
                </a:lnTo>
                <a:lnTo>
                  <a:pt x="462381" y="0"/>
                </a:lnTo>
                <a:close/>
              </a:path>
            </a:pathLst>
          </a:custGeom>
          <a:solidFill>
            <a:srgbClr val="302C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9324975" y="4223763"/>
            <a:ext cx="3028315" cy="17170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302C67"/>
                </a:solidFill>
                <a:latin typeface="DIN 2014"/>
                <a:cs typeface="DIN 2014"/>
              </a:rPr>
              <a:t>LIGHTING</a:t>
            </a:r>
            <a:endParaRPr sz="2000">
              <a:latin typeface="DIN 2014"/>
              <a:cs typeface="DIN 2014"/>
            </a:endParaRPr>
          </a:p>
          <a:p>
            <a:pPr marL="12700" marR="5080">
              <a:lnSpc>
                <a:spcPct val="104200"/>
              </a:lnSpc>
              <a:spcBef>
                <a:spcPts val="1920"/>
              </a:spcBef>
            </a:pPr>
            <a:r>
              <a:rPr dirty="0" sz="1600" b="1">
                <a:solidFill>
                  <a:srgbClr val="026C6C"/>
                </a:solidFill>
                <a:latin typeface="DIN 2014"/>
                <a:cs typeface="DIN 2014"/>
              </a:rPr>
              <a:t>Ideal: </a:t>
            </a:r>
            <a:r>
              <a:rPr dirty="0" sz="1600">
                <a:latin typeface="DIN 2014"/>
                <a:cs typeface="DIN 2014"/>
              </a:rPr>
              <a:t>50 Lux (lighting) for </a:t>
            </a:r>
            <a:r>
              <a:rPr dirty="0" sz="1600" spc="-10">
                <a:latin typeface="DIN 2014"/>
                <a:cs typeface="DIN 2014"/>
              </a:rPr>
              <a:t>sensitive materials</a:t>
            </a:r>
            <a:endParaRPr sz="1600">
              <a:latin typeface="DIN 2014"/>
              <a:cs typeface="DIN 2014"/>
            </a:endParaRPr>
          </a:p>
          <a:p>
            <a:pPr marL="12700" marR="217170">
              <a:lnSpc>
                <a:spcPct val="104200"/>
              </a:lnSpc>
              <a:spcBef>
                <a:spcPts val="994"/>
              </a:spcBef>
            </a:pPr>
            <a:r>
              <a:rPr dirty="0" sz="1600" b="1">
                <a:solidFill>
                  <a:srgbClr val="026C6C"/>
                </a:solidFill>
                <a:latin typeface="DIN 2014"/>
                <a:cs typeface="DIN 2014"/>
              </a:rPr>
              <a:t>Risk:</a:t>
            </a:r>
            <a:r>
              <a:rPr dirty="0" sz="1600" spc="-20" b="1">
                <a:solidFill>
                  <a:srgbClr val="026C6C"/>
                </a:solidFill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Textiles’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colour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irreversibly </a:t>
            </a:r>
            <a:r>
              <a:rPr dirty="0" sz="1600">
                <a:latin typeface="DIN 2014"/>
                <a:cs typeface="DIN 2014"/>
              </a:rPr>
              <a:t>faded,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fibres</a:t>
            </a:r>
            <a:r>
              <a:rPr dirty="0" sz="1600" spc="-2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weakened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324975" y="5915403"/>
            <a:ext cx="3213735" cy="22606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5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Lighting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lux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levels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are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kept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low</a:t>
            </a:r>
            <a:endParaRPr sz="1600">
              <a:latin typeface="DIN 2014"/>
              <a:cs typeface="DIN 2014"/>
            </a:endParaRPr>
          </a:p>
          <a:p>
            <a:pPr marL="317500" marR="5080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LED globes only (removes UV </a:t>
            </a:r>
            <a:r>
              <a:rPr dirty="0" sz="1600" spc="-25">
                <a:latin typeface="DIN 2014"/>
                <a:cs typeface="DIN 2014"/>
              </a:rPr>
              <a:t>and </a:t>
            </a:r>
            <a:r>
              <a:rPr dirty="0" sz="1600" spc="-10">
                <a:latin typeface="DIN 2014"/>
                <a:cs typeface="DIN 2014"/>
              </a:rPr>
              <a:t>heat)</a:t>
            </a:r>
            <a:endParaRPr sz="1600">
              <a:latin typeface="DIN 2014"/>
              <a:cs typeface="DIN 2014"/>
            </a:endParaRPr>
          </a:p>
          <a:p>
            <a:pPr marL="317500" marR="210185" indent="-304800">
              <a:lnSpc>
                <a:spcPct val="1042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Lights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are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turned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kept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off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out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of </a:t>
            </a:r>
            <a:r>
              <a:rPr dirty="0" sz="1600">
                <a:latin typeface="DIN 2014"/>
                <a:cs typeface="DIN 2014"/>
              </a:rPr>
              <a:t>exhibition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opening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hours</a:t>
            </a:r>
            <a:endParaRPr sz="1600">
              <a:latin typeface="DIN 2014"/>
              <a:cs typeface="DIN 2014"/>
            </a:endParaRPr>
          </a:p>
          <a:p>
            <a:pPr marL="317500" marR="150495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Direct lighting is avoided </a:t>
            </a:r>
            <a:r>
              <a:rPr dirty="0" sz="1600" spc="-25">
                <a:latin typeface="DIN 2014"/>
                <a:cs typeface="DIN 2014"/>
              </a:rPr>
              <a:t>on </a:t>
            </a:r>
            <a:r>
              <a:rPr dirty="0" sz="1600">
                <a:latin typeface="DIN 2014"/>
                <a:cs typeface="DIN 2014"/>
              </a:rPr>
              <a:t>sensitive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materials </a:t>
            </a:r>
            <a:r>
              <a:rPr dirty="0" sz="1600" spc="-10">
                <a:latin typeface="DIN 2014"/>
                <a:cs typeface="DIN 2014"/>
              </a:rPr>
              <a:t>(recommend </a:t>
            </a:r>
            <a:r>
              <a:rPr dirty="0" sz="1600">
                <a:latin typeface="DIN 2014"/>
                <a:cs typeface="DIN 2014"/>
              </a:rPr>
              <a:t>less than 50 </a:t>
            </a:r>
            <a:r>
              <a:rPr dirty="0" sz="1600" spc="-20">
                <a:latin typeface="DIN 2014"/>
                <a:cs typeface="DIN 2014"/>
              </a:rPr>
              <a:t>lux)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9106484" y="4048429"/>
            <a:ext cx="462915" cy="487680"/>
          </a:xfrm>
          <a:custGeom>
            <a:avLst/>
            <a:gdLst/>
            <a:ahLst/>
            <a:cxnLst/>
            <a:rect l="l" t="t" r="r" b="b"/>
            <a:pathLst>
              <a:path w="462915" h="487679">
                <a:moveTo>
                  <a:pt x="462381" y="0"/>
                </a:moveTo>
                <a:lnTo>
                  <a:pt x="0" y="0"/>
                </a:lnTo>
                <a:lnTo>
                  <a:pt x="0" y="116840"/>
                </a:lnTo>
                <a:lnTo>
                  <a:pt x="0" y="487680"/>
                </a:lnTo>
                <a:lnTo>
                  <a:pt x="110363" y="487680"/>
                </a:lnTo>
                <a:lnTo>
                  <a:pt x="110363" y="116840"/>
                </a:lnTo>
                <a:lnTo>
                  <a:pt x="462381" y="116840"/>
                </a:lnTo>
                <a:lnTo>
                  <a:pt x="462381" y="0"/>
                </a:lnTo>
                <a:close/>
              </a:path>
            </a:pathLst>
          </a:custGeom>
          <a:solidFill>
            <a:srgbClr val="7ACB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8300" y="297073"/>
            <a:ext cx="243649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CONSER- VATION</a:t>
            </a:r>
          </a:p>
        </p:txBody>
      </p:sp>
      <p:pic>
        <p:nvPicPr>
          <p:cNvPr id="18" name="object 1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960100" y="2918609"/>
            <a:ext cx="3613150" cy="293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CONDITION</a:t>
            </a:r>
            <a:r>
              <a:rPr dirty="0" sz="2800" spc="204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REPORTS</a:t>
            </a:r>
            <a:endParaRPr sz="2800">
              <a:latin typeface="DIN 2014"/>
              <a:cs typeface="DIN 2014"/>
            </a:endParaRPr>
          </a:p>
          <a:p>
            <a:pPr marL="316865" marR="140335" indent="-304800">
              <a:lnSpc>
                <a:spcPct val="109700"/>
              </a:lnSpc>
              <a:spcBef>
                <a:spcPts val="12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Documentation to show how </a:t>
            </a:r>
            <a:r>
              <a:rPr dirty="0" sz="1900" spc="-25">
                <a:latin typeface="DIN 2014"/>
                <a:cs typeface="DIN 2014"/>
              </a:rPr>
              <a:t>an </a:t>
            </a:r>
            <a:r>
              <a:rPr dirty="0" sz="1900">
                <a:latin typeface="DIN 2014"/>
                <a:cs typeface="DIN 2014"/>
              </a:rPr>
              <a:t>item is </a:t>
            </a:r>
            <a:r>
              <a:rPr dirty="0" sz="1900" spc="-10">
                <a:latin typeface="DIN 2014"/>
                <a:cs typeface="DIN 2014"/>
              </a:rPr>
              <a:t>faring</a:t>
            </a:r>
            <a:endParaRPr sz="1900">
              <a:latin typeface="DIN 2014"/>
              <a:cs typeface="DIN 2014"/>
            </a:endParaRPr>
          </a:p>
          <a:p>
            <a:pPr marL="316865" marR="11493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Allows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contrast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over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months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or </a:t>
            </a:r>
            <a:r>
              <a:rPr dirty="0" sz="1900">
                <a:latin typeface="DIN 2014"/>
                <a:cs typeface="DIN 2014"/>
              </a:rPr>
              <a:t>years to show </a:t>
            </a:r>
            <a:r>
              <a:rPr dirty="0" sz="1900" spc="-10">
                <a:latin typeface="DIN 2014"/>
                <a:cs typeface="DIN 2014"/>
              </a:rPr>
              <a:t>changes</a:t>
            </a:r>
            <a:endParaRPr sz="1900">
              <a:latin typeface="DIN 2014"/>
              <a:cs typeface="DIN 2014"/>
            </a:endParaRPr>
          </a:p>
          <a:p>
            <a:pPr marL="316865" marR="50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Condition reports completed </a:t>
            </a:r>
            <a:r>
              <a:rPr dirty="0" sz="1900" spc="-25">
                <a:latin typeface="DIN 2014"/>
                <a:cs typeface="DIN 2014"/>
              </a:rPr>
              <a:t>on </a:t>
            </a:r>
            <a:r>
              <a:rPr dirty="0" sz="1900">
                <a:latin typeface="DIN 2014"/>
                <a:cs typeface="DIN 2014"/>
              </a:rPr>
              <a:t>all garments on their arrival </a:t>
            </a:r>
            <a:r>
              <a:rPr dirty="0" sz="1900" spc="-25">
                <a:latin typeface="DIN 2014"/>
                <a:cs typeface="DIN 2014"/>
              </a:rPr>
              <a:t>and </a:t>
            </a:r>
            <a:r>
              <a:rPr dirty="0" sz="1900">
                <a:latin typeface="DIN 2014"/>
                <a:cs typeface="DIN 2014"/>
              </a:rPr>
              <a:t>again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before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they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are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returned</a:t>
            </a:r>
            <a:endParaRPr sz="1900">
              <a:latin typeface="DIN 2014"/>
              <a:cs typeface="DIN 2014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7200" y="333660"/>
            <a:ext cx="3000502" cy="328231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7200" y="3767499"/>
            <a:ext cx="3976019" cy="447302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524500" y="8335618"/>
            <a:ext cx="3194685" cy="3733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dirty="0" sz="1200" i="1">
                <a:latin typeface="DIN 2014"/>
                <a:cs typeface="DIN 2014"/>
              </a:rPr>
              <a:t>Image: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Examples of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condition report</a:t>
            </a:r>
            <a:r>
              <a:rPr dirty="0" sz="1200" spc="-5" i="1">
                <a:latin typeface="DIN 2014"/>
                <a:cs typeface="DIN 2014"/>
              </a:rPr>
              <a:t> </a:t>
            </a:r>
            <a:r>
              <a:rPr dirty="0" sz="1200" i="1">
                <a:latin typeface="DIN 2014"/>
                <a:cs typeface="DIN 2014"/>
              </a:rPr>
              <a:t>formats </a:t>
            </a:r>
            <a:r>
              <a:rPr dirty="0" sz="1200" spc="-25" i="1">
                <a:latin typeface="DIN 2014"/>
                <a:cs typeface="DIN 2014"/>
              </a:rPr>
              <a:t>filled </a:t>
            </a:r>
            <a:r>
              <a:rPr dirty="0" sz="1200" i="1">
                <a:latin typeface="DIN 2014"/>
                <a:cs typeface="DIN 2014"/>
              </a:rPr>
              <a:t>out by Collection </a:t>
            </a:r>
            <a:r>
              <a:rPr dirty="0" sz="1200" spc="-20" i="1">
                <a:latin typeface="DIN 2014"/>
                <a:cs typeface="DIN 2014"/>
              </a:rPr>
              <a:t>team</a:t>
            </a:r>
            <a:endParaRPr sz="1200">
              <a:latin typeface="DIN 2014"/>
              <a:cs typeface="DIN 201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297073"/>
            <a:ext cx="243649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CONSER- VATION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1652262" y="881378"/>
          <a:ext cx="4366895" cy="6534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810"/>
                <a:gridCol w="2019300"/>
                <a:gridCol w="426719"/>
                <a:gridCol w="1664335"/>
              </a:tblGrid>
              <a:tr h="227329">
                <a:tc>
                  <a:txBody>
                    <a:bodyPr/>
                    <a:lstStyle/>
                    <a:p>
                      <a:pPr algn="ctr" marR="39370">
                        <a:lnSpc>
                          <a:spcPts val="152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520"/>
                        </a:lnSpc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Flaking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ts val="1535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535"/>
                        </a:lnSpc>
                      </a:pPr>
                      <a:r>
                        <a:rPr dirty="0" sz="1300" spc="-25">
                          <a:latin typeface="DIN 2014"/>
                          <a:cs typeface="DIN 2014"/>
                        </a:rPr>
                        <a:t>Rot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0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Fly </a:t>
                      </a:r>
                      <a:r>
                        <a:rPr dirty="0" sz="1300" spc="-20">
                          <a:latin typeface="DIN 2014"/>
                          <a:cs typeface="DIN 2014"/>
                        </a:rPr>
                        <a:t>spots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Scratched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Fold</a:t>
                      </a:r>
                      <a:r>
                        <a:rPr dirty="0" sz="1300" spc="-40">
                          <a:latin typeface="DIN 2014"/>
                          <a:cs typeface="DIN 2014"/>
                        </a:rPr>
                        <a:t>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lines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Shedding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Foxed</a:t>
                      </a:r>
                      <a:r>
                        <a:rPr dirty="0" sz="1300" spc="-30">
                          <a:latin typeface="DIN 2014"/>
                          <a:cs typeface="DIN 2014"/>
                        </a:rPr>
                        <a:t> </a:t>
                      </a:r>
                      <a:r>
                        <a:rPr dirty="0" sz="1300">
                          <a:latin typeface="DIN 2014"/>
                          <a:cs typeface="DIN 2014"/>
                        </a:rPr>
                        <a:t>(orange</a:t>
                      </a:r>
                      <a:r>
                        <a:rPr dirty="0" sz="1300" spc="-25">
                          <a:latin typeface="DIN 2014"/>
                          <a:cs typeface="DIN 2014"/>
                        </a:rPr>
                        <a:t>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spotting)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Silverfish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Fraying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Silvering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Filling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Soiled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–archaeological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Holes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Soiled –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other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Incomplete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Split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Inclusions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Spotted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Inherent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instability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Stained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Insect –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active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Stitching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unravelling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Insect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damage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Scratched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Insect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frass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Tangled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Insect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residue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Thin/weak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Insect – </a:t>
                      </a:r>
                      <a:r>
                        <a:rPr dirty="0" sz="1300" spc="-20">
                          <a:latin typeface="DIN 2014"/>
                          <a:cs typeface="DIN 2014"/>
                        </a:rPr>
                        <a:t>past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20">
                          <a:latin typeface="DIN 2014"/>
                          <a:cs typeface="DIN 2014"/>
                        </a:rPr>
                        <a:t>Torn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Label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removed/damaged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Unravelling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Losses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Warped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Loss of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lustre/dull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Water</a:t>
                      </a:r>
                      <a:r>
                        <a:rPr dirty="0" sz="1300" spc="-20">
                          <a:latin typeface="DIN 2014"/>
                          <a:cs typeface="DIN 2014"/>
                        </a:rPr>
                        <a:t>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damaged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Missing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parts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Weak</a:t>
                      </a:r>
                      <a:r>
                        <a:rPr dirty="0" sz="1300" spc="-30">
                          <a:latin typeface="DIN 2014"/>
                          <a:cs typeface="DIN 2014"/>
                        </a:rPr>
                        <a:t>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joins/seams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Moths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20">
                          <a:latin typeface="DIN 2014"/>
                          <a:cs typeface="DIN 2014"/>
                        </a:rPr>
                        <a:t>Worn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Mould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active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Yellowed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Mould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residue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Other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2225"/>
                </a:tc>
              </a:tr>
              <a:tr h="252729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Mould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stains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Odour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3365"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300" spc="-10">
                          <a:latin typeface="DIN 2014"/>
                          <a:cs typeface="DIN 2014"/>
                        </a:rPr>
                        <a:t>Paint/Substrate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6695">
                <a:tc>
                  <a:txBody>
                    <a:bodyPr/>
                    <a:lstStyle/>
                    <a:p>
                      <a:pPr algn="ctr" marR="39370">
                        <a:lnSpc>
                          <a:spcPts val="1515"/>
                        </a:lnSpc>
                        <a:spcBef>
                          <a:spcPts val="17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{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515"/>
                        </a:lnSpc>
                        <a:spcBef>
                          <a:spcPts val="170"/>
                        </a:spcBef>
                      </a:pPr>
                      <a:r>
                        <a:rPr dirty="0" sz="1300">
                          <a:latin typeface="DIN 2014"/>
                          <a:cs typeface="DIN 2014"/>
                        </a:rPr>
                        <a:t>Perspirations</a:t>
                      </a:r>
                      <a:r>
                        <a:rPr dirty="0" sz="1300" spc="-50">
                          <a:latin typeface="DIN 2014"/>
                          <a:cs typeface="DIN 2014"/>
                        </a:rPr>
                        <a:t> </a:t>
                      </a:r>
                      <a:r>
                        <a:rPr dirty="0" sz="1300" spc="-10">
                          <a:latin typeface="DIN 2014"/>
                          <a:cs typeface="DIN 2014"/>
                        </a:rPr>
                        <a:t>stains</a:t>
                      </a:r>
                      <a:endParaRPr sz="1300">
                        <a:latin typeface="DIN 2014"/>
                        <a:cs typeface="DIN 2014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8915463" y="805775"/>
            <a:ext cx="2542540" cy="653859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Abrasions</a:t>
            </a:r>
            <a:endParaRPr sz="1300">
              <a:latin typeface="DIN 2014"/>
              <a:cs typeface="DIN 2014"/>
            </a:endParaRPr>
          </a:p>
          <a:p>
            <a:pPr marL="316865" marR="193040" indent="-304800">
              <a:lnSpc>
                <a:spcPts val="1300"/>
              </a:lnSpc>
              <a:spcBef>
                <a:spcPts val="695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Accretions</a:t>
            </a:r>
            <a:r>
              <a:rPr dirty="0" sz="1300" spc="-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(imbedded</a:t>
            </a:r>
            <a:r>
              <a:rPr dirty="0" sz="1300" spc="-5">
                <a:latin typeface="DIN 2014"/>
                <a:cs typeface="DIN 2014"/>
              </a:rPr>
              <a:t> </a:t>
            </a:r>
            <a:r>
              <a:rPr dirty="0" sz="1300" spc="-10">
                <a:latin typeface="DIN 2014"/>
                <a:cs typeface="DIN 2014"/>
              </a:rPr>
              <a:t>foreign object)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Adherences</a:t>
            </a:r>
            <a:r>
              <a:rPr dirty="0" sz="1300" spc="-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(things stuck</a:t>
            </a:r>
            <a:r>
              <a:rPr dirty="0" sz="1300" spc="-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to </a:t>
            </a:r>
            <a:r>
              <a:rPr dirty="0" sz="1300" spc="-25">
                <a:latin typeface="DIN 2014"/>
                <a:cs typeface="DIN 2014"/>
              </a:rPr>
              <a:t>it)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Adhering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Bleeding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Blistered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Brittle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Buckled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Borer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Burnt/scorched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Chipped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Cockled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Corroded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Compressed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Cracked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Creased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Cupped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5">
                <a:latin typeface="DIN 2014"/>
                <a:cs typeface="DIN 2014"/>
              </a:rPr>
              <a:t>Cut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Delaminated (layers </a:t>
            </a:r>
            <a:r>
              <a:rPr dirty="0" sz="1300" spc="-10">
                <a:latin typeface="DIN 2014"/>
                <a:cs typeface="DIN 2014"/>
              </a:rPr>
              <a:t>separating)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Dented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Discoloured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Disjoined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0">
                <a:latin typeface="DIN 2014"/>
                <a:cs typeface="DIN 2014"/>
              </a:rPr>
              <a:t>Dusty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Faded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Fingerprints</a:t>
            </a:r>
            <a:endParaRPr sz="1300">
              <a:latin typeface="DIN 2014"/>
              <a:cs typeface="DIN 2014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18100" y="508000"/>
            <a:ext cx="3354070" cy="2895600"/>
          </a:xfrm>
          <a:prstGeom prst="rect">
            <a:avLst/>
          </a:prstGeom>
          <a:solidFill>
            <a:srgbClr val="F5C4DA">
              <a:alpha val="75000"/>
            </a:srgbClr>
          </a:solidFill>
        </p:spPr>
        <p:txBody>
          <a:bodyPr wrap="square" lIns="0" tIns="11430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900"/>
              </a:spcBef>
            </a:pPr>
            <a:r>
              <a:rPr dirty="0" sz="2800" spc="-10" b="1">
                <a:solidFill>
                  <a:srgbClr val="302C67"/>
                </a:solidFill>
                <a:latin typeface="DIN 2014"/>
                <a:cs typeface="DIN 2014"/>
              </a:rPr>
              <a:t>ACTIVITY</a:t>
            </a:r>
            <a:endParaRPr sz="2800">
              <a:latin typeface="DIN 2014"/>
              <a:cs typeface="DIN 2014"/>
            </a:endParaRPr>
          </a:p>
          <a:p>
            <a:pPr marL="190500" marR="243840">
              <a:lnSpc>
                <a:spcPct val="101800"/>
              </a:lnSpc>
              <a:spcBef>
                <a:spcPts val="1000"/>
              </a:spcBef>
            </a:pPr>
            <a:r>
              <a:rPr dirty="0" sz="1800" i="1">
                <a:latin typeface="DIN 2014"/>
                <a:cs typeface="DIN 2014"/>
              </a:rPr>
              <a:t>Choose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design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in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the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We</a:t>
            </a:r>
            <a:r>
              <a:rPr dirty="0" sz="1800" spc="-5" i="1">
                <a:latin typeface="DIN 2014"/>
                <a:cs typeface="DIN 2014"/>
              </a:rPr>
              <a:t> </a:t>
            </a:r>
            <a:r>
              <a:rPr dirty="0" sz="1800" spc="-25" i="1">
                <a:latin typeface="DIN 2014"/>
                <a:cs typeface="DIN 2014"/>
              </a:rPr>
              <a:t>The </a:t>
            </a:r>
            <a:r>
              <a:rPr dirty="0" sz="1800" i="1">
                <a:latin typeface="DIN 2014"/>
                <a:cs typeface="DIN 2014"/>
              </a:rPr>
              <a:t>Makers</a:t>
            </a:r>
            <a:r>
              <a:rPr dirty="0" sz="1800" spc="-65" i="1">
                <a:latin typeface="DIN 2014"/>
                <a:cs typeface="DIN 2014"/>
              </a:rPr>
              <a:t> </a:t>
            </a:r>
            <a:r>
              <a:rPr dirty="0" sz="1800" spc="-10" i="1">
                <a:latin typeface="DIN 2014"/>
                <a:cs typeface="DIN 2014"/>
              </a:rPr>
              <a:t>gallery</a:t>
            </a:r>
            <a:endParaRPr sz="1800">
              <a:latin typeface="DIN 2014"/>
              <a:cs typeface="DIN 2014"/>
            </a:endParaRPr>
          </a:p>
          <a:p>
            <a:pPr marL="190500" marR="520065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Study its closely looking </a:t>
            </a:r>
            <a:r>
              <a:rPr dirty="0" sz="1800" spc="-25" i="1">
                <a:latin typeface="DIN 2014"/>
                <a:cs typeface="DIN 2014"/>
              </a:rPr>
              <a:t>for </a:t>
            </a:r>
            <a:r>
              <a:rPr dirty="0" sz="1800" i="1">
                <a:latin typeface="DIN 2014"/>
                <a:cs typeface="DIN 2014"/>
              </a:rPr>
              <a:t>deterioration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and</a:t>
            </a:r>
            <a:r>
              <a:rPr dirty="0" sz="1800" spc="-10" i="1">
                <a:latin typeface="DIN 2014"/>
                <a:cs typeface="DIN 2014"/>
              </a:rPr>
              <a:t> risks.</a:t>
            </a:r>
            <a:endParaRPr sz="1800">
              <a:latin typeface="DIN 2014"/>
              <a:cs typeface="DIN 2014"/>
            </a:endParaRPr>
          </a:p>
          <a:p>
            <a:pPr marL="190500" marR="556260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Conduct a simple </a:t>
            </a:r>
            <a:r>
              <a:rPr dirty="0" sz="1800" spc="-10" i="1">
                <a:latin typeface="DIN 2014"/>
                <a:cs typeface="DIN 2014"/>
              </a:rPr>
              <a:t>Condition Report</a:t>
            </a:r>
            <a:endParaRPr sz="1800">
              <a:latin typeface="DIN 2014"/>
              <a:cs typeface="DIN 2014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52084" y="3625391"/>
            <a:ext cx="3072130" cy="47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B6238D"/>
                </a:solidFill>
                <a:latin typeface="DIN 2014"/>
                <a:cs typeface="DIN 2014"/>
              </a:rPr>
              <a:t>MATERIALS</a:t>
            </a:r>
            <a:r>
              <a:rPr dirty="0" sz="1600" spc="45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1600" b="1">
                <a:solidFill>
                  <a:srgbClr val="B6238D"/>
                </a:solidFill>
                <a:latin typeface="DIN 2014"/>
                <a:cs typeface="DIN 2014"/>
              </a:rPr>
              <a:t>TYPES</a:t>
            </a:r>
            <a:r>
              <a:rPr dirty="0" sz="1600" spc="50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1600" b="1">
                <a:solidFill>
                  <a:srgbClr val="B6238D"/>
                </a:solidFill>
                <a:latin typeface="DIN 2014"/>
                <a:cs typeface="DIN 2014"/>
              </a:rPr>
              <a:t>YOU</a:t>
            </a:r>
            <a:r>
              <a:rPr dirty="0" sz="1600" spc="45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1600" b="1">
                <a:solidFill>
                  <a:srgbClr val="B6238D"/>
                </a:solidFill>
                <a:latin typeface="DIN 2014"/>
                <a:cs typeface="DIN 2014"/>
              </a:rPr>
              <a:t>CAN</a:t>
            </a:r>
            <a:r>
              <a:rPr dirty="0" sz="1600" spc="50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1600" spc="-20" b="1">
                <a:solidFill>
                  <a:srgbClr val="B6238D"/>
                </a:solidFill>
                <a:latin typeface="DIN 2014"/>
                <a:cs typeface="DIN 2014"/>
              </a:rPr>
              <a:t>SEE: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800" spc="500" b="1">
                <a:latin typeface="DIN 2014"/>
                <a:cs typeface="DIN 2014"/>
              </a:rPr>
              <a:t> </a:t>
            </a:r>
            <a:endParaRPr sz="800">
              <a:latin typeface="DIN 2014"/>
              <a:cs typeface="DIN 2014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52084" y="4400091"/>
            <a:ext cx="30721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00" b="1">
                <a:latin typeface="DIN 2014"/>
                <a:cs typeface="DIN 2014"/>
              </a:rPr>
              <a:t> </a:t>
            </a:r>
            <a:endParaRPr sz="800">
              <a:latin typeface="DIN 2014"/>
              <a:cs typeface="DIN 2014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52084" y="4742991"/>
            <a:ext cx="2868930" cy="395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B6238D"/>
                </a:solidFill>
                <a:latin typeface="DIN 2014"/>
                <a:cs typeface="DIN 2014"/>
              </a:rPr>
              <a:t>GENERAL</a:t>
            </a:r>
            <a:r>
              <a:rPr dirty="0" sz="1600" spc="114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1600" spc="-10" b="1">
                <a:solidFill>
                  <a:srgbClr val="B6238D"/>
                </a:solidFill>
                <a:latin typeface="DIN 2014"/>
                <a:cs typeface="DIN 2014"/>
              </a:rPr>
              <a:t>CONDITION: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Appears</a:t>
            </a:r>
            <a:r>
              <a:rPr dirty="0" sz="1300" spc="-10">
                <a:latin typeface="DIN 2014"/>
                <a:cs typeface="DIN 2014"/>
              </a:rPr>
              <a:t> stable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Active</a:t>
            </a:r>
            <a:r>
              <a:rPr dirty="0" sz="1300" spc="-1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deterioration</a:t>
            </a:r>
            <a:r>
              <a:rPr dirty="0" sz="1300" spc="-10">
                <a:latin typeface="DIN 2014"/>
                <a:cs typeface="DIN 2014"/>
              </a:rPr>
              <a:t> </a:t>
            </a:r>
            <a:r>
              <a:rPr dirty="0" sz="1300" spc="-20">
                <a:latin typeface="DIN 2014"/>
                <a:cs typeface="DIN 2014"/>
              </a:rPr>
              <a:t>noted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Damaged </a:t>
            </a:r>
            <a:r>
              <a:rPr dirty="0" sz="1300" spc="-10">
                <a:latin typeface="DIN 2014"/>
                <a:cs typeface="DIN 2014"/>
              </a:rPr>
              <a:t>noted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DIN 2014"/>
                <a:cs typeface="DIN 2014"/>
              </a:rPr>
              <a:t>Fragile/weak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600" spc="-10" b="1">
                <a:solidFill>
                  <a:srgbClr val="B6238D"/>
                </a:solidFill>
                <a:latin typeface="DIN 2014"/>
                <a:cs typeface="DIN 2014"/>
              </a:rPr>
              <a:t>RECOMMENDATIONS: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Make</a:t>
            </a:r>
            <a:r>
              <a:rPr dirty="0" sz="1300" spc="-20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tailored</a:t>
            </a:r>
            <a:r>
              <a:rPr dirty="0" sz="1300" spc="-20">
                <a:latin typeface="DIN 2014"/>
                <a:cs typeface="DIN 2014"/>
              </a:rPr>
              <a:t> </a:t>
            </a:r>
            <a:r>
              <a:rPr dirty="0" sz="1300" spc="-10">
                <a:latin typeface="DIN 2014"/>
                <a:cs typeface="DIN 2014"/>
              </a:rPr>
              <a:t>supports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Diffused lighting to reduce </a:t>
            </a:r>
            <a:r>
              <a:rPr dirty="0" sz="1300" spc="-10">
                <a:latin typeface="DIN 2014"/>
                <a:cs typeface="DIN 2014"/>
              </a:rPr>
              <a:t>exposure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UV</a:t>
            </a:r>
            <a:r>
              <a:rPr dirty="0" sz="1300" spc="-15">
                <a:latin typeface="DIN 2014"/>
                <a:cs typeface="DIN 2014"/>
              </a:rPr>
              <a:t> </a:t>
            </a:r>
            <a:r>
              <a:rPr dirty="0" sz="1300" spc="-10">
                <a:latin typeface="DIN 2014"/>
                <a:cs typeface="DIN 2014"/>
              </a:rPr>
              <a:t>filter</a:t>
            </a:r>
            <a:r>
              <a:rPr dirty="0" sz="1300" spc="-1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on</a:t>
            </a:r>
            <a:r>
              <a:rPr dirty="0" sz="1300" spc="-15">
                <a:latin typeface="DIN 2014"/>
                <a:cs typeface="DIN 2014"/>
              </a:rPr>
              <a:t> </a:t>
            </a:r>
            <a:r>
              <a:rPr dirty="0" sz="1300" spc="-10">
                <a:latin typeface="DIN 2014"/>
                <a:cs typeface="DIN 2014"/>
              </a:rPr>
              <a:t>lighting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Insect</a:t>
            </a:r>
            <a:r>
              <a:rPr dirty="0" sz="1300" spc="-10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monitoring </a:t>
            </a:r>
            <a:r>
              <a:rPr dirty="0" sz="1300" spc="-20">
                <a:latin typeface="DIN 2014"/>
                <a:cs typeface="DIN 2014"/>
              </a:rPr>
              <a:t>trap</a:t>
            </a:r>
            <a:endParaRPr sz="13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Dessicant</a:t>
            </a:r>
            <a:r>
              <a:rPr dirty="0" sz="1300" spc="-1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(used</a:t>
            </a:r>
            <a:r>
              <a:rPr dirty="0" sz="1300" spc="-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to</a:t>
            </a:r>
            <a:r>
              <a:rPr dirty="0" sz="1300" spc="-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remove </a:t>
            </a:r>
            <a:r>
              <a:rPr dirty="0" sz="1300" spc="-10">
                <a:latin typeface="DIN 2014"/>
                <a:cs typeface="DIN 2014"/>
              </a:rPr>
              <a:t>moisture)</a:t>
            </a:r>
            <a:endParaRPr sz="1300">
              <a:latin typeface="DIN 2014"/>
              <a:cs typeface="DIN 2014"/>
            </a:endParaRPr>
          </a:p>
          <a:p>
            <a:pPr marL="316865" marR="239395" indent="-304800">
              <a:lnSpc>
                <a:spcPts val="1300"/>
              </a:lnSpc>
              <a:spcBef>
                <a:spcPts val="70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Freezing</a:t>
            </a:r>
            <a:r>
              <a:rPr dirty="0" sz="1300" spc="-1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(used in</a:t>
            </a:r>
            <a:r>
              <a:rPr dirty="0" sz="1300" spc="-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insect or </a:t>
            </a:r>
            <a:r>
              <a:rPr dirty="0" sz="1300" spc="-10">
                <a:latin typeface="DIN 2014"/>
                <a:cs typeface="DIN 2014"/>
              </a:rPr>
              <a:t>mould infestation)</a:t>
            </a:r>
            <a:endParaRPr sz="1300">
              <a:latin typeface="DIN 2014"/>
              <a:cs typeface="DIN 2014"/>
            </a:endParaRPr>
          </a:p>
          <a:p>
            <a:pPr marL="316865" marR="69850" indent="-304800">
              <a:lnSpc>
                <a:spcPts val="1300"/>
              </a:lnSpc>
              <a:spcBef>
                <a:spcPts val="700"/>
              </a:spcBef>
              <a:tabLst>
                <a:tab pos="316865" algn="l"/>
              </a:tabLst>
            </a:pPr>
            <a:r>
              <a:rPr dirty="0" sz="1300" spc="670">
                <a:latin typeface="Arial"/>
                <a:cs typeface="Arial"/>
              </a:rPr>
              <a:t>{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>
                <a:latin typeface="DIN 2014"/>
                <a:cs typeface="DIN 2014"/>
              </a:rPr>
              <a:t>Recommend</a:t>
            </a:r>
            <a:r>
              <a:rPr dirty="0" sz="1300" spc="-1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treatment</a:t>
            </a:r>
            <a:r>
              <a:rPr dirty="0" sz="1300" spc="-5">
                <a:latin typeface="DIN 2014"/>
                <a:cs typeface="DIN 2014"/>
              </a:rPr>
              <a:t> </a:t>
            </a:r>
            <a:r>
              <a:rPr dirty="0" sz="1300">
                <a:latin typeface="DIN 2014"/>
                <a:cs typeface="DIN 2014"/>
              </a:rPr>
              <a:t>by </a:t>
            </a:r>
            <a:r>
              <a:rPr dirty="0" sz="1300" spc="-10">
                <a:latin typeface="DIN 2014"/>
                <a:cs typeface="DIN 2014"/>
              </a:rPr>
              <a:t>specialist conservator</a:t>
            </a:r>
            <a:endParaRPr sz="1300">
              <a:latin typeface="DIN 2014"/>
              <a:cs typeface="DIN 201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8300" y="297073"/>
            <a:ext cx="243649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CONSER- VATION</a:t>
            </a:r>
          </a:p>
        </p:txBody>
      </p:sp>
      <p:sp>
        <p:nvSpPr>
          <p:cNvPr id="9" name="object 9" descr=""/>
          <p:cNvSpPr/>
          <p:nvPr/>
        </p:nvSpPr>
        <p:spPr>
          <a:xfrm>
            <a:off x="5118100" y="3492500"/>
            <a:ext cx="3354070" cy="5473700"/>
          </a:xfrm>
          <a:custGeom>
            <a:avLst/>
            <a:gdLst/>
            <a:ahLst/>
            <a:cxnLst/>
            <a:rect l="l" t="t" r="r" b="b"/>
            <a:pathLst>
              <a:path w="3354070" h="5473700">
                <a:moveTo>
                  <a:pt x="3354070" y="0"/>
                </a:moveTo>
                <a:lnTo>
                  <a:pt x="0" y="0"/>
                </a:lnTo>
                <a:lnTo>
                  <a:pt x="0" y="5473700"/>
                </a:lnTo>
                <a:lnTo>
                  <a:pt x="3354070" y="5473700"/>
                </a:lnTo>
                <a:lnTo>
                  <a:pt x="3354070" y="0"/>
                </a:lnTo>
                <a:close/>
              </a:path>
            </a:pathLst>
          </a:custGeom>
          <a:solidFill>
            <a:srgbClr val="F5C4D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78600" y="1615520"/>
            <a:ext cx="6893559" cy="181610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7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The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National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Wool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Museum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opened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by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Queen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Elizabeth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II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1988.</a:t>
            </a:r>
            <a:endParaRPr sz="1900">
              <a:latin typeface="DIN 2014"/>
              <a:cs typeface="DIN 2014"/>
            </a:endParaRPr>
          </a:p>
          <a:p>
            <a:pPr marL="316865" marR="48895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Has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permanent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displays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but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also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hosts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travelling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exhibitions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and </a:t>
            </a:r>
            <a:r>
              <a:rPr dirty="0" sz="1900">
                <a:latin typeface="DIN 2014"/>
                <a:cs typeface="DIN 2014"/>
              </a:rPr>
              <a:t>displays two bi-annual </a:t>
            </a:r>
            <a:r>
              <a:rPr dirty="0" sz="1900" spc="-10">
                <a:latin typeface="DIN 2014"/>
                <a:cs typeface="DIN 2014"/>
              </a:rPr>
              <a:t>competitions:</a:t>
            </a:r>
            <a:endParaRPr sz="1900">
              <a:latin typeface="DIN 2014"/>
              <a:cs typeface="DIN 2014"/>
            </a:endParaRPr>
          </a:p>
          <a:p>
            <a:pPr lvl="1" marL="914400" indent="-305435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Font typeface="DIN 2014"/>
              <a:buAutoNum type="arabicPeriod"/>
              <a:tabLst>
                <a:tab pos="913765" algn="l"/>
                <a:tab pos="915035" algn="l"/>
              </a:tabLst>
            </a:pP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We</a:t>
            </a:r>
            <a:r>
              <a:rPr dirty="0" sz="1900" spc="-30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The</a:t>
            </a:r>
            <a:r>
              <a:rPr dirty="0" sz="1900" spc="-20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Makers</a:t>
            </a:r>
            <a:endParaRPr sz="1900">
              <a:latin typeface="DIN2014-DemiItalic"/>
              <a:cs typeface="DIN2014-DemiItalic"/>
            </a:endParaRPr>
          </a:p>
          <a:p>
            <a:pPr lvl="1" marL="914400" indent="-305435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Font typeface="DIN 2014"/>
              <a:buAutoNum type="arabicPeriod"/>
              <a:tabLst>
                <a:tab pos="913765" algn="l"/>
                <a:tab pos="915035" algn="l"/>
              </a:tabLst>
            </a:pP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Art</a:t>
            </a:r>
            <a:r>
              <a:rPr dirty="0" sz="1900" spc="-5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Quilt</a:t>
            </a:r>
            <a:endParaRPr sz="1900">
              <a:latin typeface="DIN2014-DemiItalic"/>
              <a:cs typeface="DIN2014-DemiItal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2785745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THE</a:t>
            </a:r>
          </a:p>
          <a:p>
            <a:pPr marL="12700" marR="5080">
              <a:lnSpc>
                <a:spcPct val="100000"/>
              </a:lnSpc>
            </a:pPr>
            <a:r>
              <a:rPr dirty="0" spc="-10"/>
              <a:t>NATIONAL </a:t>
            </a:r>
            <a:r>
              <a:rPr dirty="0" spc="-20"/>
              <a:t>WOOL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5300" y="2555133"/>
            <a:ext cx="25044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b="1">
                <a:solidFill>
                  <a:srgbClr val="FEFBF5"/>
                </a:solidFill>
                <a:latin typeface="DIN 2014"/>
                <a:cs typeface="DIN 2014"/>
              </a:rPr>
              <a:t>MUSEUM</a:t>
            </a:r>
            <a:endParaRPr sz="4800">
              <a:latin typeface="DIN 2014"/>
              <a:cs typeface="DIN 2014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800600" y="3581044"/>
            <a:ext cx="11455400" cy="5563235"/>
            <a:chOff x="4800600" y="3581044"/>
            <a:chExt cx="11455400" cy="55632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3581044"/>
              <a:ext cx="11439715" cy="556295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52825" y="6476063"/>
              <a:ext cx="3003162" cy="2667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56300" y="1456643"/>
            <a:ext cx="3925570" cy="3086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5080" indent="-304800">
              <a:lnSpc>
                <a:spcPct val="1097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National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Wool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Museum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is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located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at </a:t>
            </a:r>
            <a:r>
              <a:rPr dirty="0" sz="1900">
                <a:latin typeface="DIN 2014"/>
                <a:cs typeface="DIN 2014"/>
              </a:rPr>
              <a:t>the old Denny’s Lascelles </a:t>
            </a:r>
            <a:r>
              <a:rPr dirty="0" sz="1900" spc="-10">
                <a:latin typeface="DIN 2014"/>
                <a:cs typeface="DIN 2014"/>
              </a:rPr>
              <a:t>building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Built in </a:t>
            </a:r>
            <a:r>
              <a:rPr dirty="0" sz="1900" spc="-20">
                <a:latin typeface="DIN 2014"/>
                <a:cs typeface="DIN 2014"/>
              </a:rPr>
              <a:t>1872</a:t>
            </a:r>
            <a:endParaRPr sz="1900">
              <a:latin typeface="DIN 2014"/>
              <a:cs typeface="DIN 2014"/>
            </a:endParaRPr>
          </a:p>
          <a:p>
            <a:pPr marL="316865" marR="558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Heritage building formally a </a:t>
            </a:r>
            <a:r>
              <a:rPr dirty="0" sz="1900" spc="-20">
                <a:latin typeface="DIN 2014"/>
                <a:cs typeface="DIN 2014"/>
              </a:rPr>
              <a:t>wool </a:t>
            </a:r>
            <a:r>
              <a:rPr dirty="0" sz="1900">
                <a:latin typeface="DIN 2014"/>
                <a:cs typeface="DIN 2014"/>
              </a:rPr>
              <a:t>stockbroker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building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–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where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bales </a:t>
            </a:r>
            <a:r>
              <a:rPr dirty="0" sz="1900">
                <a:latin typeface="DIN 2014"/>
                <a:cs typeface="DIN 2014"/>
              </a:rPr>
              <a:t>of wool were </a:t>
            </a:r>
            <a:r>
              <a:rPr dirty="0" sz="1900" spc="-10">
                <a:latin typeface="DIN 2014"/>
                <a:cs typeface="DIN 2014"/>
              </a:rPr>
              <a:t>auctioned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Made from bluestone and </a:t>
            </a:r>
            <a:r>
              <a:rPr dirty="0" sz="1900" spc="-10">
                <a:latin typeface="DIN 2014"/>
                <a:cs typeface="DIN 2014"/>
              </a:rPr>
              <a:t>brick</a:t>
            </a:r>
            <a:endParaRPr sz="1900">
              <a:latin typeface="DIN 2014"/>
              <a:cs typeface="DIN 2014"/>
            </a:endParaRPr>
          </a:p>
          <a:p>
            <a:pPr marL="316865" marR="28892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Building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intrinsically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tied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to </a:t>
            </a:r>
            <a:r>
              <a:rPr dirty="0" sz="1900">
                <a:latin typeface="DIN 2014"/>
                <a:cs typeface="DIN 2014"/>
              </a:rPr>
              <a:t>Geelong’s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role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as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textile</a:t>
            </a:r>
            <a:r>
              <a:rPr dirty="0" sz="1900" spc="-10">
                <a:latin typeface="DIN 2014"/>
                <a:cs typeface="DIN 2014"/>
              </a:rPr>
              <a:t> industry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381147"/>
            <a:ext cx="3185795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EXHIBITION CREATION: VENUE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9600" y="1066799"/>
            <a:ext cx="5135350" cy="48768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969000" y="5206060"/>
            <a:ext cx="3657600" cy="2540000"/>
          </a:xfrm>
          <a:prstGeom prst="rect">
            <a:avLst/>
          </a:prstGeom>
          <a:solidFill>
            <a:srgbClr val="F5C4DA">
              <a:alpha val="75000"/>
            </a:srgbClr>
          </a:solidFill>
        </p:spPr>
        <p:txBody>
          <a:bodyPr wrap="square" lIns="0" tIns="15240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200"/>
              </a:spcBef>
            </a:pPr>
            <a:r>
              <a:rPr dirty="0" sz="2800" b="1">
                <a:solidFill>
                  <a:srgbClr val="302C67"/>
                </a:solidFill>
                <a:latin typeface="DIN 2014"/>
                <a:cs typeface="DIN 2014"/>
              </a:rPr>
              <a:t>ON–SITE</a:t>
            </a:r>
            <a:r>
              <a:rPr dirty="0" sz="2800" spc="135" b="1">
                <a:solidFill>
                  <a:srgbClr val="302C67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02C67"/>
                </a:solidFill>
                <a:latin typeface="DIN 2014"/>
                <a:cs typeface="DIN 2014"/>
              </a:rPr>
              <a:t>FOCUS</a:t>
            </a:r>
            <a:endParaRPr sz="2800">
              <a:latin typeface="DIN 2014"/>
              <a:cs typeface="DIN 2014"/>
            </a:endParaRPr>
          </a:p>
          <a:p>
            <a:pPr marL="190500" marR="796925">
              <a:lnSpc>
                <a:spcPct val="101800"/>
              </a:lnSpc>
              <a:spcBef>
                <a:spcPts val="1000"/>
              </a:spcBef>
            </a:pPr>
            <a:r>
              <a:rPr dirty="0" sz="1800" i="1">
                <a:latin typeface="DIN 2014"/>
                <a:cs typeface="DIN 2014"/>
              </a:rPr>
              <a:t>Is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this</a:t>
            </a:r>
            <a:r>
              <a:rPr dirty="0" sz="1800" spc="-1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a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spc="-10" i="1">
                <a:latin typeface="DIN 2014"/>
                <a:cs typeface="DIN 2014"/>
              </a:rPr>
              <a:t>fitting </a:t>
            </a:r>
            <a:r>
              <a:rPr dirty="0" sz="1800" i="1">
                <a:latin typeface="DIN 2014"/>
                <a:cs typeface="DIN 2014"/>
              </a:rPr>
              <a:t>building</a:t>
            </a:r>
            <a:r>
              <a:rPr dirty="0" sz="1800" spc="-15" i="1">
                <a:latin typeface="DIN 2014"/>
                <a:cs typeface="DIN 2014"/>
              </a:rPr>
              <a:t> </a:t>
            </a:r>
            <a:r>
              <a:rPr dirty="0" sz="1800" spc="-25" i="1">
                <a:latin typeface="DIN 2014"/>
                <a:cs typeface="DIN 2014"/>
              </a:rPr>
              <a:t>to </a:t>
            </a:r>
            <a:r>
              <a:rPr dirty="0" sz="1800" i="1">
                <a:latin typeface="DIN 2014"/>
                <a:cs typeface="DIN 2014"/>
              </a:rPr>
              <a:t>host a sustainability </a:t>
            </a:r>
            <a:r>
              <a:rPr dirty="0" sz="1800" spc="-10" i="1">
                <a:latin typeface="DIN 2014"/>
                <a:cs typeface="DIN 2014"/>
              </a:rPr>
              <a:t>fashion competition?</a:t>
            </a:r>
            <a:endParaRPr sz="1800">
              <a:latin typeface="DIN 2014"/>
              <a:cs typeface="DIN 2014"/>
            </a:endParaRPr>
          </a:p>
          <a:p>
            <a:pPr marL="190500" marR="928369">
              <a:lnSpc>
                <a:spcPct val="101800"/>
              </a:lnSpc>
              <a:spcBef>
                <a:spcPts val="1200"/>
              </a:spcBef>
            </a:pPr>
            <a:r>
              <a:rPr dirty="0" sz="1800" i="1">
                <a:latin typeface="DIN 2014"/>
                <a:cs typeface="DIN 2014"/>
              </a:rPr>
              <a:t>How does approaching </a:t>
            </a:r>
            <a:r>
              <a:rPr dirty="0" sz="1800" spc="-25" i="1">
                <a:latin typeface="DIN 2014"/>
                <a:cs typeface="DIN 2014"/>
              </a:rPr>
              <a:t>the </a:t>
            </a:r>
            <a:r>
              <a:rPr dirty="0" sz="1800" i="1">
                <a:latin typeface="DIN 2014"/>
                <a:cs typeface="DIN 2014"/>
              </a:rPr>
              <a:t>building</a:t>
            </a:r>
            <a:r>
              <a:rPr dirty="0" sz="1800" spc="-25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make</a:t>
            </a:r>
            <a:r>
              <a:rPr dirty="0" sz="1800" spc="-20" i="1">
                <a:latin typeface="DIN 2014"/>
                <a:cs typeface="DIN 2014"/>
              </a:rPr>
              <a:t> </a:t>
            </a:r>
            <a:r>
              <a:rPr dirty="0" sz="1800" i="1">
                <a:latin typeface="DIN 2014"/>
                <a:cs typeface="DIN 2014"/>
              </a:rPr>
              <a:t>you</a:t>
            </a:r>
            <a:r>
              <a:rPr dirty="0" sz="1800" spc="-20" i="1">
                <a:latin typeface="DIN 2014"/>
                <a:cs typeface="DIN 2014"/>
              </a:rPr>
              <a:t> </a:t>
            </a:r>
            <a:r>
              <a:rPr dirty="0" sz="1800" spc="-10" i="1">
                <a:latin typeface="DIN 2014"/>
                <a:cs typeface="DIN 2014"/>
              </a:rPr>
              <a:t>feel?</a:t>
            </a:r>
            <a:endParaRPr sz="1800">
              <a:latin typeface="DIN 2014"/>
              <a:cs typeface="DIN 2014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2785745" cy="2951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NATIONAL </a:t>
            </a:r>
            <a:r>
              <a:rPr dirty="0" spc="-20"/>
              <a:t>WOOL</a:t>
            </a:r>
          </a:p>
          <a:p>
            <a:pPr marL="12700" marR="286385">
              <a:lnSpc>
                <a:spcPct val="100000"/>
              </a:lnSpc>
            </a:pPr>
            <a:r>
              <a:rPr dirty="0" spc="-10"/>
              <a:t>MUSEUM </a:t>
            </a:r>
            <a:r>
              <a:rPr dirty="0" spc="-20"/>
              <a:t>TEAM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32712" y="1508910"/>
            <a:ext cx="2475230" cy="821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3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PROJECT</a:t>
            </a:r>
            <a:endParaRPr sz="2800">
              <a:latin typeface="DIN 2014"/>
              <a:cs typeface="DIN 2014"/>
            </a:endParaRPr>
          </a:p>
          <a:p>
            <a:pPr marL="12700">
              <a:lnSpc>
                <a:spcPts val="3130"/>
              </a:lnSpc>
            </a:pP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CONTRACTORS: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32712" y="2408146"/>
            <a:ext cx="3236595" cy="260350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7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Exhibition </a:t>
            </a:r>
            <a:r>
              <a:rPr dirty="0" sz="1900" spc="-10">
                <a:latin typeface="DIN 2014"/>
                <a:cs typeface="DIN 2014"/>
              </a:rPr>
              <a:t>designer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Exhibition designer </a:t>
            </a:r>
            <a:r>
              <a:rPr dirty="0" sz="1900" spc="-10">
                <a:latin typeface="DIN 2014"/>
                <a:cs typeface="DIN 2014"/>
              </a:rPr>
              <a:t>assistant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Design </a:t>
            </a:r>
            <a:r>
              <a:rPr dirty="0" sz="1900" spc="-10">
                <a:latin typeface="DIN 2014"/>
                <a:cs typeface="DIN 2014"/>
              </a:rPr>
              <a:t>company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 spc="-10">
                <a:latin typeface="DIN 2014"/>
                <a:cs typeface="DIN 2014"/>
              </a:rPr>
              <a:t>Photographer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Film </a:t>
            </a:r>
            <a:r>
              <a:rPr dirty="0" sz="1900" spc="-10">
                <a:latin typeface="DIN 2014"/>
                <a:cs typeface="DIN 2014"/>
              </a:rPr>
              <a:t>company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Art </a:t>
            </a:r>
            <a:r>
              <a:rPr dirty="0" sz="1900" spc="-10">
                <a:latin typeface="DIN 2014"/>
                <a:cs typeface="DIN 2014"/>
              </a:rPr>
              <a:t>Installer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Label and sign </a:t>
            </a:r>
            <a:r>
              <a:rPr dirty="0" sz="1900" spc="-10">
                <a:latin typeface="DIN 2014"/>
                <a:cs typeface="DIN 2014"/>
              </a:rPr>
              <a:t>printers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668000" y="1496210"/>
            <a:ext cx="31591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THE</a:t>
            </a:r>
            <a:r>
              <a:rPr dirty="0" sz="2800" spc="110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MUSEUM</a:t>
            </a:r>
            <a:r>
              <a:rPr dirty="0" sz="2800" spc="114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spc="-20" b="1">
                <a:solidFill>
                  <a:srgbClr val="B6238D"/>
                </a:solidFill>
                <a:latin typeface="DIN 2014"/>
                <a:cs typeface="DIN 2014"/>
              </a:rPr>
              <a:t>TEAM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668000" y="2027147"/>
            <a:ext cx="4178300" cy="481266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7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 spc="-10">
                <a:latin typeface="DIN 2014"/>
                <a:cs typeface="DIN 2014"/>
              </a:rPr>
              <a:t>Director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 spc="-10">
                <a:latin typeface="DIN 2014"/>
                <a:cs typeface="DIN 2014"/>
              </a:rPr>
              <a:t>Curator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Public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Programs</a:t>
            </a:r>
            <a:r>
              <a:rPr dirty="0" sz="1900" spc="-10">
                <a:latin typeface="DIN 2014"/>
                <a:cs typeface="DIN 2014"/>
              </a:rPr>
              <a:t> manager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Administration</a:t>
            </a:r>
            <a:r>
              <a:rPr dirty="0" sz="1900" spc="-3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Officer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Conservation </a:t>
            </a:r>
            <a:r>
              <a:rPr dirty="0" sz="1900" spc="-10">
                <a:latin typeface="DIN 2014"/>
                <a:cs typeface="DIN 2014"/>
              </a:rPr>
              <a:t>staff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Arts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Heritage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Collection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Officer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x2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Learning </a:t>
            </a:r>
            <a:r>
              <a:rPr dirty="0" sz="1900" spc="-10">
                <a:latin typeface="DIN 2014"/>
                <a:cs typeface="DIN 2014"/>
              </a:rPr>
              <a:t>officer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Programs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Assistant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Retail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Operations</a:t>
            </a:r>
            <a:r>
              <a:rPr dirty="0" sz="1900" spc="-10">
                <a:latin typeface="DIN 2014"/>
                <a:cs typeface="DIN 2014"/>
              </a:rPr>
              <a:t> Manager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Visitor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Services</a:t>
            </a:r>
            <a:r>
              <a:rPr dirty="0" sz="1900" spc="-10">
                <a:latin typeface="DIN 2014"/>
                <a:cs typeface="DIN 2014"/>
              </a:rPr>
              <a:t> Officers </a:t>
            </a:r>
            <a:r>
              <a:rPr dirty="0" sz="1900">
                <a:latin typeface="DIN 2014"/>
                <a:cs typeface="DIN 2014"/>
              </a:rPr>
              <a:t>(front</a:t>
            </a:r>
            <a:r>
              <a:rPr dirty="0" sz="1900" spc="-10">
                <a:latin typeface="DIN 2014"/>
                <a:cs typeface="DIN 2014"/>
              </a:rPr>
              <a:t> desk)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Communications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&amp;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Partnership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Officer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Museum </a:t>
            </a:r>
            <a:r>
              <a:rPr dirty="0" sz="1900" spc="-10">
                <a:latin typeface="DIN 2014"/>
                <a:cs typeface="DIN 2014"/>
              </a:rPr>
              <a:t>Technician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Loom </a:t>
            </a:r>
            <a:r>
              <a:rPr dirty="0" sz="1900" spc="-10">
                <a:latin typeface="DIN 2014"/>
                <a:cs typeface="DIN 2014"/>
              </a:rPr>
              <a:t>Operator</a:t>
            </a:r>
            <a:endParaRPr sz="1900">
              <a:latin typeface="DIN 2014"/>
              <a:cs typeface="DIN 2014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199" y="4003641"/>
            <a:ext cx="3175000" cy="422595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437005">
              <a:lnSpc>
                <a:spcPct val="100000"/>
              </a:lnSpc>
              <a:spcBef>
                <a:spcPts val="100"/>
              </a:spcBef>
            </a:pPr>
            <a:r>
              <a:rPr dirty="0"/>
              <a:t>WE</a:t>
            </a:r>
            <a:r>
              <a:rPr dirty="0" spc="90"/>
              <a:t> </a:t>
            </a:r>
            <a:r>
              <a:rPr dirty="0" spc="-25"/>
              <a:t>THE </a:t>
            </a:r>
            <a:r>
              <a:rPr dirty="0" spc="-10"/>
              <a:t>MAKERS</a:t>
            </a:r>
          </a:p>
          <a:p>
            <a:pPr marL="12700" marR="5080">
              <a:lnSpc>
                <a:spcPct val="100000"/>
              </a:lnSpc>
            </a:pPr>
            <a:r>
              <a:rPr dirty="0" spc="-10"/>
              <a:t>COMPETITION </a:t>
            </a:r>
            <a:r>
              <a:rPr dirty="0" spc="-25"/>
              <a:t>AND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5300" y="3286653"/>
            <a:ext cx="31857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b="1">
                <a:solidFill>
                  <a:srgbClr val="FEFBF5"/>
                </a:solidFill>
                <a:latin typeface="DIN 2014"/>
                <a:cs typeface="DIN 2014"/>
              </a:rPr>
              <a:t>EXHIBITION</a:t>
            </a:r>
            <a:endParaRPr sz="4800">
              <a:latin typeface="DIN 2014"/>
              <a:cs typeface="DIN 2014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35912" y="2242778"/>
            <a:ext cx="3911600" cy="4991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722630" indent="-304800">
              <a:lnSpc>
                <a:spcPct val="1097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Both design competition </a:t>
            </a:r>
            <a:r>
              <a:rPr dirty="0" sz="1900" spc="-25">
                <a:latin typeface="DIN 2014"/>
                <a:cs typeface="DIN 2014"/>
              </a:rPr>
              <a:t>and </a:t>
            </a:r>
            <a:r>
              <a:rPr dirty="0" sz="1900" spc="-10">
                <a:latin typeface="DIN 2014"/>
                <a:cs typeface="DIN 2014"/>
              </a:rPr>
              <a:t>exhibition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Held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every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two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years.</a:t>
            </a:r>
            <a:endParaRPr sz="1900">
              <a:latin typeface="DIN 2014"/>
              <a:cs typeface="DIN 2014"/>
            </a:endParaRPr>
          </a:p>
          <a:p>
            <a:pPr marL="316865" marR="1828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The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exhibition,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shown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at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the </a:t>
            </a:r>
            <a:r>
              <a:rPr dirty="0" sz="1900">
                <a:latin typeface="DIN 2014"/>
                <a:cs typeface="DIN 2014"/>
              </a:rPr>
              <a:t>National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Wool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Museum,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is</a:t>
            </a:r>
            <a:r>
              <a:rPr dirty="0" sz="1900" spc="-10">
                <a:latin typeface="DIN 2014"/>
                <a:cs typeface="DIN 2014"/>
              </a:rPr>
              <a:t> aligned </a:t>
            </a:r>
            <a:r>
              <a:rPr dirty="0" sz="1900">
                <a:latin typeface="DIN 2014"/>
                <a:cs typeface="DIN 2014"/>
              </a:rPr>
              <a:t>with Geelong’s designation as </a:t>
            </a:r>
            <a:r>
              <a:rPr dirty="0" sz="1900" spc="-50">
                <a:latin typeface="DIN 2014"/>
                <a:cs typeface="DIN 2014"/>
              </a:rPr>
              <a:t>a </a:t>
            </a:r>
            <a:r>
              <a:rPr dirty="0" sz="1900">
                <a:latin typeface="DIN 2014"/>
                <a:cs typeface="DIN 2014"/>
              </a:rPr>
              <a:t>UNESCO City of </a:t>
            </a:r>
            <a:r>
              <a:rPr dirty="0" sz="1900" spc="-10">
                <a:latin typeface="DIN 2014"/>
                <a:cs typeface="DIN 2014"/>
              </a:rPr>
              <a:t>Design</a:t>
            </a:r>
            <a:endParaRPr sz="1900">
              <a:latin typeface="DIN 2014"/>
              <a:cs typeface="DIN 2014"/>
            </a:endParaRPr>
          </a:p>
          <a:p>
            <a:pPr algn="just" marL="316865" marR="50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Champions the future of design </a:t>
            </a:r>
            <a:r>
              <a:rPr dirty="0" sz="1900" spc="-25">
                <a:latin typeface="DIN 2014"/>
                <a:cs typeface="DIN 2014"/>
              </a:rPr>
              <a:t>and </a:t>
            </a:r>
            <a:r>
              <a:rPr dirty="0" sz="1900">
                <a:latin typeface="DIN 2014"/>
                <a:cs typeface="DIN 2014"/>
              </a:rPr>
              <a:t>Geelong’s ongoing role in the </a:t>
            </a:r>
            <a:r>
              <a:rPr dirty="0" sz="1900" spc="-10">
                <a:latin typeface="DIN 2014"/>
                <a:cs typeface="DIN 2014"/>
              </a:rPr>
              <a:t>wool, fibre</a:t>
            </a:r>
            <a:r>
              <a:rPr dirty="0" sz="1900" spc="-5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5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textile</a:t>
            </a:r>
            <a:r>
              <a:rPr dirty="0" sz="1900" spc="-5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industries.</a:t>
            </a:r>
            <a:endParaRPr sz="1900">
              <a:latin typeface="DIN 2014"/>
              <a:cs typeface="DIN 2014"/>
            </a:endParaRPr>
          </a:p>
          <a:p>
            <a:pPr marL="316865" marR="40640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The designer’s brief is to </a:t>
            </a:r>
            <a:r>
              <a:rPr dirty="0" sz="1900" spc="-10">
                <a:latin typeface="DIN 2014"/>
                <a:cs typeface="DIN 2014"/>
              </a:rPr>
              <a:t>create </a:t>
            </a:r>
            <a:r>
              <a:rPr dirty="0" sz="1900">
                <a:latin typeface="DIN 2014"/>
                <a:cs typeface="DIN 2014"/>
              </a:rPr>
              <a:t>one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original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outfit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that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“represents </a:t>
            </a:r>
            <a:r>
              <a:rPr dirty="0" sz="1900">
                <a:latin typeface="DIN 2014"/>
                <a:cs typeface="DIN 2014"/>
              </a:rPr>
              <a:t>their personal design aesthetic </a:t>
            </a:r>
            <a:r>
              <a:rPr dirty="0" sz="1900" spc="-25">
                <a:latin typeface="DIN 2014"/>
                <a:cs typeface="DIN 2014"/>
              </a:rPr>
              <a:t>and </a:t>
            </a:r>
            <a:r>
              <a:rPr dirty="0" sz="1900">
                <a:latin typeface="DIN 2014"/>
                <a:cs typeface="DIN 2014"/>
              </a:rPr>
              <a:t>showcases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their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commitment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to </a:t>
            </a:r>
            <a:r>
              <a:rPr dirty="0" sz="1900">
                <a:latin typeface="DIN 2014"/>
                <a:cs typeface="DIN 2014"/>
              </a:rPr>
              <a:t>sustainable </a:t>
            </a:r>
            <a:r>
              <a:rPr dirty="0" sz="1900" spc="-10">
                <a:latin typeface="DIN 2014"/>
                <a:cs typeface="DIN 2014"/>
              </a:rPr>
              <a:t>fashion.”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817438" y="2243021"/>
            <a:ext cx="3787140" cy="3035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5080" indent="-304800">
              <a:lnSpc>
                <a:spcPct val="1097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Aimed at emerging designers </a:t>
            </a:r>
            <a:r>
              <a:rPr dirty="0" sz="1900" spc="-20">
                <a:latin typeface="DIN 2014"/>
                <a:cs typeface="DIN 2014"/>
              </a:rPr>
              <a:t>with </a:t>
            </a:r>
            <a:r>
              <a:rPr dirty="0" sz="1900">
                <a:latin typeface="DIN 2014"/>
                <a:cs typeface="DIN 2014"/>
              </a:rPr>
              <a:t>less than ten years of </a:t>
            </a:r>
            <a:r>
              <a:rPr dirty="0" sz="1900" spc="-10">
                <a:latin typeface="DIN 2014"/>
                <a:cs typeface="DIN 2014"/>
              </a:rPr>
              <a:t>industry </a:t>
            </a:r>
            <a:r>
              <a:rPr dirty="0" sz="1900">
                <a:latin typeface="DIN 2014"/>
                <a:cs typeface="DIN 2014"/>
              </a:rPr>
              <a:t>experience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centered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around </a:t>
            </a:r>
            <a:r>
              <a:rPr dirty="0" sz="1900">
                <a:latin typeface="DIN 2014"/>
                <a:cs typeface="DIN 2014"/>
              </a:rPr>
              <a:t>sustainable</a:t>
            </a:r>
            <a:r>
              <a:rPr dirty="0" sz="1900" spc="-3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fiber</a:t>
            </a:r>
            <a:r>
              <a:rPr dirty="0" sz="1900" spc="-3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and</a:t>
            </a:r>
            <a:r>
              <a:rPr dirty="0" sz="1900" spc="-3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textiles.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Open to designers </a:t>
            </a:r>
            <a:r>
              <a:rPr dirty="0" sz="1900" spc="-10">
                <a:latin typeface="DIN 2014"/>
                <a:cs typeface="DIN 2014"/>
              </a:rPr>
              <a:t>worldwide</a:t>
            </a:r>
            <a:endParaRPr sz="1900">
              <a:latin typeface="DIN 2014"/>
              <a:cs typeface="DIN 2014"/>
            </a:endParaRPr>
          </a:p>
          <a:p>
            <a:pPr marL="316865" marR="7937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Judged winner is awarded </a:t>
            </a:r>
            <a:r>
              <a:rPr dirty="0" sz="1900" spc="-10">
                <a:latin typeface="DIN 2014"/>
                <a:cs typeface="DIN 2014"/>
              </a:rPr>
              <a:t>10,000 dollars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People’s</a:t>
            </a:r>
            <a:r>
              <a:rPr dirty="0" sz="1900" spc="-3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Choice</a:t>
            </a:r>
            <a:r>
              <a:rPr dirty="0" sz="1900" spc="-3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Award</a:t>
            </a:r>
            <a:r>
              <a:rPr dirty="0" sz="1900" spc="-3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receives</a:t>
            </a:r>
            <a:endParaRPr sz="1900">
              <a:latin typeface="DIN 2014"/>
              <a:cs typeface="DIN 2014"/>
            </a:endParaRPr>
          </a:p>
          <a:p>
            <a:pPr marL="316865">
              <a:lnSpc>
                <a:spcPct val="100000"/>
              </a:lnSpc>
              <a:spcBef>
                <a:spcPts val="220"/>
              </a:spcBef>
            </a:pPr>
            <a:r>
              <a:rPr dirty="0" sz="1900" spc="-10">
                <a:latin typeface="DIN 2014"/>
                <a:cs typeface="DIN 2014"/>
              </a:rPr>
              <a:t>$2000</a:t>
            </a:r>
            <a:endParaRPr sz="1900">
              <a:latin typeface="DIN 2014"/>
              <a:cs typeface="DIN 2014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07494" y="2661879"/>
            <a:ext cx="3140710" cy="377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321945" indent="-304800">
              <a:lnSpc>
                <a:spcPct val="1097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Key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criteria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of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accepted </a:t>
            </a:r>
            <a:r>
              <a:rPr dirty="0" sz="1900">
                <a:latin typeface="DIN 2014"/>
                <a:cs typeface="DIN 2014"/>
              </a:rPr>
              <a:t>designs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were </a:t>
            </a:r>
            <a:r>
              <a:rPr dirty="0" sz="1900" spc="-20">
                <a:latin typeface="DIN 2014"/>
                <a:cs typeface="DIN 2014"/>
              </a:rPr>
              <a:t>they </a:t>
            </a:r>
            <a:r>
              <a:rPr dirty="0" sz="1900">
                <a:latin typeface="DIN 2014"/>
                <a:cs typeface="DIN 2014"/>
              </a:rPr>
              <a:t>underpinned </a:t>
            </a:r>
            <a:r>
              <a:rPr dirty="0" sz="1900" spc="-10">
                <a:latin typeface="DIN 2014"/>
                <a:cs typeface="DIN 2014"/>
              </a:rPr>
              <a:t>sustainable fashion: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Material </a:t>
            </a:r>
            <a:r>
              <a:rPr dirty="0" sz="1900" spc="-10">
                <a:latin typeface="DIN 2014"/>
                <a:cs typeface="DIN 2014"/>
              </a:rPr>
              <a:t>Innovation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Design </a:t>
            </a:r>
            <a:r>
              <a:rPr dirty="0" sz="1900" spc="-10">
                <a:latin typeface="DIN 2014"/>
                <a:cs typeface="DIN 2014"/>
              </a:rPr>
              <a:t>ingenuity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Circular </a:t>
            </a:r>
            <a:r>
              <a:rPr dirty="0" sz="1900" spc="-10">
                <a:latin typeface="DIN 2014"/>
                <a:cs typeface="DIN 2014"/>
              </a:rPr>
              <a:t>process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Business </a:t>
            </a:r>
            <a:r>
              <a:rPr dirty="0" sz="1900" spc="-10">
                <a:latin typeface="DIN 2014"/>
                <a:cs typeface="DIN 2014"/>
              </a:rPr>
              <a:t>innovation</a:t>
            </a:r>
            <a:endParaRPr sz="1900">
              <a:latin typeface="DIN 2014"/>
              <a:cs typeface="DIN 2014"/>
            </a:endParaRPr>
          </a:p>
          <a:p>
            <a:pPr algn="just" marL="316865" marR="508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Josephine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Rout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(NWM </a:t>
            </a:r>
            <a:r>
              <a:rPr dirty="0" sz="1900" spc="-20">
                <a:latin typeface="DIN 2014"/>
                <a:cs typeface="DIN 2014"/>
              </a:rPr>
              <a:t>Head </a:t>
            </a:r>
            <a:r>
              <a:rPr dirty="0" sz="1900">
                <a:latin typeface="DIN 2014"/>
                <a:cs typeface="DIN 2014"/>
              </a:rPr>
              <a:t>Curator)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selected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top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 spc="-25">
                <a:latin typeface="DIN 2014"/>
                <a:cs typeface="DIN 2014"/>
              </a:rPr>
              <a:t>20 </a:t>
            </a:r>
            <a:r>
              <a:rPr dirty="0" sz="1900" spc="-10">
                <a:latin typeface="DIN 2014"/>
                <a:cs typeface="DIN 2014"/>
              </a:rPr>
              <a:t>designs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879241" y="904900"/>
            <a:ext cx="2625090" cy="2386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 spc="-10" b="1">
                <a:solidFill>
                  <a:srgbClr val="C54FA4"/>
                </a:solidFill>
                <a:latin typeface="DIN 2014"/>
                <a:cs typeface="DIN 2014"/>
              </a:rPr>
              <a:t>MATERIAL</a:t>
            </a:r>
            <a:endParaRPr sz="30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3000" spc="-10" b="1">
                <a:solidFill>
                  <a:srgbClr val="C54FA4"/>
                </a:solidFill>
                <a:latin typeface="DIN 2014"/>
                <a:cs typeface="DIN 2014"/>
              </a:rPr>
              <a:t>INNOVATION</a:t>
            </a:r>
            <a:endParaRPr sz="3000">
              <a:latin typeface="DIN 2014"/>
              <a:cs typeface="DIN 2014"/>
            </a:endParaRPr>
          </a:p>
          <a:p>
            <a:pPr marL="12700" marR="5080">
              <a:lnSpc>
                <a:spcPts val="2310"/>
              </a:lnSpc>
              <a:spcBef>
                <a:spcPts val="2095"/>
              </a:spcBef>
            </a:pP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A</a:t>
            </a:r>
            <a:r>
              <a:rPr dirty="0" sz="2050" spc="4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new</a:t>
            </a:r>
            <a:r>
              <a:rPr dirty="0" sz="2050" spc="4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approach</a:t>
            </a:r>
            <a:r>
              <a:rPr dirty="0" sz="2050" spc="35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spc="-25" b="1">
                <a:solidFill>
                  <a:srgbClr val="302C67"/>
                </a:solidFill>
                <a:latin typeface="DIN2014-Demi"/>
                <a:cs typeface="DIN2014-Demi"/>
              </a:rPr>
              <a:t>to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using</a:t>
            </a:r>
            <a:r>
              <a:rPr dirty="0" sz="2050" spc="4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a</a:t>
            </a:r>
            <a:r>
              <a:rPr dirty="0" sz="2050" spc="45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material.</a:t>
            </a:r>
            <a:r>
              <a:rPr dirty="0" sz="2050" spc="4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A</a:t>
            </a:r>
            <a:r>
              <a:rPr dirty="0" sz="2050" spc="4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spc="-25" b="1">
                <a:solidFill>
                  <a:srgbClr val="302C67"/>
                </a:solidFill>
                <a:latin typeface="DIN2014-Demi"/>
                <a:cs typeface="DIN2014-Demi"/>
              </a:rPr>
              <a:t>new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blending</a:t>
            </a:r>
            <a:r>
              <a:rPr dirty="0" sz="2050" spc="5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of</a:t>
            </a:r>
            <a:r>
              <a:rPr dirty="0" sz="2050" spc="5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spc="-10" b="1">
                <a:solidFill>
                  <a:srgbClr val="302C67"/>
                </a:solidFill>
                <a:latin typeface="DIN2014-Demi"/>
                <a:cs typeface="DIN2014-Demi"/>
              </a:rPr>
              <a:t>technique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or</a:t>
            </a:r>
            <a:r>
              <a:rPr dirty="0" sz="2050" spc="15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spc="-10" b="1">
                <a:solidFill>
                  <a:srgbClr val="302C67"/>
                </a:solidFill>
                <a:latin typeface="DIN2014-Demi"/>
                <a:cs typeface="DIN2014-Demi"/>
              </a:rPr>
              <a:t>materials</a:t>
            </a:r>
            <a:endParaRPr sz="2050">
              <a:latin typeface="DIN2014-Demi"/>
              <a:cs typeface="DIN2014-Dem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2618479" y="699363"/>
            <a:ext cx="324485" cy="374650"/>
          </a:xfrm>
          <a:custGeom>
            <a:avLst/>
            <a:gdLst/>
            <a:ahLst/>
            <a:cxnLst/>
            <a:rect l="l" t="t" r="r" b="b"/>
            <a:pathLst>
              <a:path w="324484" h="374650">
                <a:moveTo>
                  <a:pt x="324091" y="0"/>
                </a:moveTo>
                <a:lnTo>
                  <a:pt x="0" y="0"/>
                </a:lnTo>
                <a:lnTo>
                  <a:pt x="0" y="88900"/>
                </a:lnTo>
                <a:lnTo>
                  <a:pt x="0" y="374650"/>
                </a:lnTo>
                <a:lnTo>
                  <a:pt x="77355" y="374650"/>
                </a:lnTo>
                <a:lnTo>
                  <a:pt x="77355" y="88900"/>
                </a:lnTo>
                <a:lnTo>
                  <a:pt x="324091" y="88900"/>
                </a:lnTo>
                <a:lnTo>
                  <a:pt x="324091" y="0"/>
                </a:lnTo>
                <a:close/>
              </a:path>
            </a:pathLst>
          </a:custGeom>
          <a:solidFill>
            <a:srgbClr val="B623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5383397" y="3445808"/>
            <a:ext cx="324485" cy="88900"/>
          </a:xfrm>
          <a:custGeom>
            <a:avLst/>
            <a:gdLst/>
            <a:ahLst/>
            <a:cxnLst/>
            <a:rect l="l" t="t" r="r" b="b"/>
            <a:pathLst>
              <a:path w="324484" h="88900">
                <a:moveTo>
                  <a:pt x="0" y="88900"/>
                </a:moveTo>
                <a:lnTo>
                  <a:pt x="324091" y="88900"/>
                </a:lnTo>
                <a:lnTo>
                  <a:pt x="324091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B623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5630132" y="3160058"/>
            <a:ext cx="77470" cy="285750"/>
          </a:xfrm>
          <a:custGeom>
            <a:avLst/>
            <a:gdLst/>
            <a:ahLst/>
            <a:cxnLst/>
            <a:rect l="l" t="t" r="r" b="b"/>
            <a:pathLst>
              <a:path w="77469" h="285750">
                <a:moveTo>
                  <a:pt x="0" y="285750"/>
                </a:moveTo>
                <a:lnTo>
                  <a:pt x="77355" y="285750"/>
                </a:lnTo>
                <a:lnTo>
                  <a:pt x="77355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B623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3280848" y="4335254"/>
            <a:ext cx="2259330" cy="20935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 spc="-10" b="1">
                <a:solidFill>
                  <a:srgbClr val="C54FA4"/>
                </a:solidFill>
                <a:latin typeface="DIN 2014"/>
                <a:cs typeface="DIN 2014"/>
              </a:rPr>
              <a:t>DESIGN</a:t>
            </a:r>
            <a:endParaRPr sz="30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3000" spc="-10" b="1">
                <a:solidFill>
                  <a:srgbClr val="C54FA4"/>
                </a:solidFill>
                <a:latin typeface="DIN 2014"/>
                <a:cs typeface="DIN 2014"/>
              </a:rPr>
              <a:t>INNOVATION</a:t>
            </a:r>
            <a:endParaRPr sz="3000">
              <a:latin typeface="DIN 2014"/>
              <a:cs typeface="DIN 2014"/>
            </a:endParaRPr>
          </a:p>
          <a:p>
            <a:pPr marL="12700" marR="5080">
              <a:lnSpc>
                <a:spcPts val="2310"/>
              </a:lnSpc>
              <a:spcBef>
                <a:spcPts val="2095"/>
              </a:spcBef>
            </a:pP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Distinctive</a:t>
            </a:r>
            <a:r>
              <a:rPr dirty="0" sz="2050" spc="75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spc="-10" b="1">
                <a:solidFill>
                  <a:srgbClr val="302C67"/>
                </a:solidFill>
                <a:latin typeface="DIN2014-Demi"/>
                <a:cs typeface="DIN2014-Demi"/>
              </a:rPr>
              <a:t>aesthetic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and</a:t>
            </a:r>
            <a:r>
              <a:rPr dirty="0" sz="2050" spc="35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spc="-10" b="1">
                <a:solidFill>
                  <a:srgbClr val="302C67"/>
                </a:solidFill>
                <a:latin typeface="DIN2014-Demi"/>
                <a:cs typeface="DIN2014-Demi"/>
              </a:rPr>
              <a:t>communicative </a:t>
            </a:r>
            <a:r>
              <a:rPr dirty="0" sz="2050" spc="-20" b="1">
                <a:solidFill>
                  <a:srgbClr val="302C67"/>
                </a:solidFill>
                <a:latin typeface="DIN2014-Demi"/>
                <a:cs typeface="DIN2014-Demi"/>
              </a:rPr>
              <a:t>style</a:t>
            </a:r>
            <a:endParaRPr sz="2050">
              <a:latin typeface="DIN2014-Demi"/>
              <a:cs typeface="DIN2014-Dem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3009956" y="4152632"/>
            <a:ext cx="324485" cy="374650"/>
          </a:xfrm>
          <a:custGeom>
            <a:avLst/>
            <a:gdLst/>
            <a:ahLst/>
            <a:cxnLst/>
            <a:rect l="l" t="t" r="r" b="b"/>
            <a:pathLst>
              <a:path w="324484" h="374650">
                <a:moveTo>
                  <a:pt x="324091" y="0"/>
                </a:moveTo>
                <a:lnTo>
                  <a:pt x="0" y="0"/>
                </a:lnTo>
                <a:lnTo>
                  <a:pt x="0" y="88900"/>
                </a:lnTo>
                <a:lnTo>
                  <a:pt x="0" y="374650"/>
                </a:lnTo>
                <a:lnTo>
                  <a:pt x="77355" y="374650"/>
                </a:lnTo>
                <a:lnTo>
                  <a:pt x="77355" y="88900"/>
                </a:lnTo>
                <a:lnTo>
                  <a:pt x="324091" y="88900"/>
                </a:lnTo>
                <a:lnTo>
                  <a:pt x="324091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3252825" y="6250212"/>
            <a:ext cx="3003550" cy="2894330"/>
            <a:chOff x="13252825" y="6250212"/>
            <a:chExt cx="3003550" cy="2894330"/>
          </a:xfrm>
        </p:grpSpPr>
        <p:sp>
          <p:nvSpPr>
            <p:cNvPr id="10" name="object 10" descr=""/>
            <p:cNvSpPr/>
            <p:nvPr/>
          </p:nvSpPr>
          <p:spPr>
            <a:xfrm>
              <a:off x="15423845" y="6250215"/>
              <a:ext cx="324485" cy="374650"/>
            </a:xfrm>
            <a:custGeom>
              <a:avLst/>
              <a:gdLst/>
              <a:ahLst/>
              <a:cxnLst/>
              <a:rect l="l" t="t" r="r" b="b"/>
              <a:pathLst>
                <a:path w="324484" h="374650">
                  <a:moveTo>
                    <a:pt x="324091" y="0"/>
                  </a:moveTo>
                  <a:lnTo>
                    <a:pt x="246735" y="0"/>
                  </a:lnTo>
                  <a:lnTo>
                    <a:pt x="246735" y="285750"/>
                  </a:lnTo>
                  <a:lnTo>
                    <a:pt x="0" y="285750"/>
                  </a:lnTo>
                  <a:lnTo>
                    <a:pt x="0" y="374650"/>
                  </a:lnTo>
                  <a:lnTo>
                    <a:pt x="324091" y="374650"/>
                  </a:lnTo>
                  <a:lnTo>
                    <a:pt x="324091" y="285750"/>
                  </a:lnTo>
                  <a:lnTo>
                    <a:pt x="324091" y="0"/>
                  </a:lnTo>
                  <a:close/>
                </a:path>
              </a:pathLst>
            </a:custGeom>
            <a:solidFill>
              <a:srgbClr val="B623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2825" y="6476063"/>
              <a:ext cx="3003162" cy="2667936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9632892" y="1425600"/>
            <a:ext cx="2167255" cy="31464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380365">
              <a:lnSpc>
                <a:spcPct val="101899"/>
              </a:lnSpc>
              <a:spcBef>
                <a:spcPts val="60"/>
              </a:spcBef>
            </a:pPr>
            <a:r>
              <a:rPr dirty="0" sz="3000" spc="40" b="1">
                <a:solidFill>
                  <a:srgbClr val="C54FA4"/>
                </a:solidFill>
                <a:latin typeface="DIN 2014"/>
                <a:cs typeface="DIN 2014"/>
              </a:rPr>
              <a:t>CIRCULAR </a:t>
            </a:r>
            <a:r>
              <a:rPr dirty="0" sz="3000" spc="-10" b="1">
                <a:solidFill>
                  <a:srgbClr val="C54FA4"/>
                </a:solidFill>
                <a:latin typeface="DIN 2014"/>
                <a:cs typeface="DIN 2014"/>
              </a:rPr>
              <a:t>PROCESS</a:t>
            </a:r>
            <a:endParaRPr sz="30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3000" spc="-10" b="1">
                <a:solidFill>
                  <a:srgbClr val="C54FA4"/>
                </a:solidFill>
                <a:latin typeface="DIN 2014"/>
                <a:cs typeface="DIN 2014"/>
              </a:rPr>
              <a:t>INNOVATION</a:t>
            </a:r>
            <a:endParaRPr sz="3000">
              <a:latin typeface="DIN 2014"/>
              <a:cs typeface="DIN 2014"/>
            </a:endParaRPr>
          </a:p>
          <a:p>
            <a:pPr marL="12700" marR="82550">
              <a:lnSpc>
                <a:spcPts val="2310"/>
              </a:lnSpc>
              <a:spcBef>
                <a:spcPts val="2095"/>
              </a:spcBef>
            </a:pPr>
            <a:r>
              <a:rPr dirty="0" sz="2050" spc="-10" b="1">
                <a:solidFill>
                  <a:srgbClr val="302C67"/>
                </a:solidFill>
                <a:latin typeface="DIN2014-Demi"/>
                <a:cs typeface="DIN2014-Demi"/>
              </a:rPr>
              <a:t>Demonstrates material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consciousness</a:t>
            </a:r>
            <a:r>
              <a:rPr dirty="0" sz="2050" spc="11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spc="-25" b="1">
                <a:solidFill>
                  <a:srgbClr val="302C67"/>
                </a:solidFill>
                <a:latin typeface="DIN2014-Demi"/>
                <a:cs typeface="DIN2014-Demi"/>
              </a:rPr>
              <a:t>and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demonstrates</a:t>
            </a:r>
            <a:r>
              <a:rPr dirty="0" sz="2050" spc="95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spc="-25" b="1">
                <a:solidFill>
                  <a:srgbClr val="302C67"/>
                </a:solidFill>
                <a:latin typeface="DIN2014-Demi"/>
                <a:cs typeface="DIN2014-Demi"/>
              </a:rPr>
              <a:t>the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reuse</a:t>
            </a:r>
            <a:r>
              <a:rPr dirty="0" sz="2050" spc="2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of</a:t>
            </a:r>
            <a:r>
              <a:rPr dirty="0" sz="2050" spc="35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spc="-10" b="1">
                <a:solidFill>
                  <a:srgbClr val="302C67"/>
                </a:solidFill>
                <a:latin typeface="DIN2014-Demi"/>
                <a:cs typeface="DIN2014-Demi"/>
              </a:rPr>
              <a:t>materials</a:t>
            </a:r>
            <a:endParaRPr sz="2050">
              <a:latin typeface="DIN2014-Demi"/>
              <a:cs typeface="DIN2014-Dem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9372130" y="1237894"/>
            <a:ext cx="368935" cy="388620"/>
          </a:xfrm>
          <a:custGeom>
            <a:avLst/>
            <a:gdLst/>
            <a:ahLst/>
            <a:cxnLst/>
            <a:rect l="l" t="t" r="r" b="b"/>
            <a:pathLst>
              <a:path w="368934" h="388619">
                <a:moveTo>
                  <a:pt x="368731" y="0"/>
                </a:moveTo>
                <a:lnTo>
                  <a:pt x="0" y="0"/>
                </a:lnTo>
                <a:lnTo>
                  <a:pt x="0" y="92710"/>
                </a:lnTo>
                <a:lnTo>
                  <a:pt x="0" y="388620"/>
                </a:lnTo>
                <a:lnTo>
                  <a:pt x="88011" y="388620"/>
                </a:lnTo>
                <a:lnTo>
                  <a:pt x="88011" y="92710"/>
                </a:lnTo>
                <a:lnTo>
                  <a:pt x="368731" y="92710"/>
                </a:lnTo>
                <a:lnTo>
                  <a:pt x="368731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2068195" y="4701598"/>
            <a:ext cx="324485" cy="88900"/>
          </a:xfrm>
          <a:custGeom>
            <a:avLst/>
            <a:gdLst/>
            <a:ahLst/>
            <a:cxnLst/>
            <a:rect l="l" t="t" r="r" b="b"/>
            <a:pathLst>
              <a:path w="324484" h="88900">
                <a:moveTo>
                  <a:pt x="0" y="88900"/>
                </a:moveTo>
                <a:lnTo>
                  <a:pt x="324091" y="88900"/>
                </a:lnTo>
                <a:lnTo>
                  <a:pt x="324091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2314931" y="4415848"/>
            <a:ext cx="77470" cy="285750"/>
          </a:xfrm>
          <a:custGeom>
            <a:avLst/>
            <a:gdLst/>
            <a:ahLst/>
            <a:cxnLst/>
            <a:rect l="l" t="t" r="r" b="b"/>
            <a:pathLst>
              <a:path w="77470" h="285750">
                <a:moveTo>
                  <a:pt x="0" y="285750"/>
                </a:moveTo>
                <a:lnTo>
                  <a:pt x="77355" y="285750"/>
                </a:lnTo>
                <a:lnTo>
                  <a:pt x="77355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0248257" y="5412464"/>
            <a:ext cx="2167255" cy="20935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 spc="-10" b="1">
                <a:solidFill>
                  <a:srgbClr val="C54FA4"/>
                </a:solidFill>
                <a:latin typeface="DIN 2014"/>
                <a:cs typeface="DIN 2014"/>
              </a:rPr>
              <a:t>BUSINESS</a:t>
            </a:r>
            <a:endParaRPr sz="30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3000" spc="-10" b="1">
                <a:solidFill>
                  <a:srgbClr val="C54FA4"/>
                </a:solidFill>
                <a:latin typeface="DIN 2014"/>
                <a:cs typeface="DIN 2014"/>
              </a:rPr>
              <a:t>INNOVATION</a:t>
            </a:r>
            <a:endParaRPr sz="3000">
              <a:latin typeface="DIN 2014"/>
              <a:cs typeface="DIN 2014"/>
            </a:endParaRPr>
          </a:p>
          <a:p>
            <a:pPr marL="12700" marR="186055">
              <a:lnSpc>
                <a:spcPts val="2310"/>
              </a:lnSpc>
              <a:spcBef>
                <a:spcPts val="2095"/>
              </a:spcBef>
            </a:pP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A</a:t>
            </a:r>
            <a:r>
              <a:rPr dirty="0" sz="2050" spc="6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sustainable</a:t>
            </a:r>
            <a:r>
              <a:rPr dirty="0" sz="2050" spc="6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spc="-25" b="1">
                <a:solidFill>
                  <a:srgbClr val="302C67"/>
                </a:solidFill>
                <a:latin typeface="DIN2014-Demi"/>
                <a:cs typeface="DIN2014-Demi"/>
              </a:rPr>
              <a:t>and </a:t>
            </a:r>
            <a:r>
              <a:rPr dirty="0" sz="2050" b="1">
                <a:solidFill>
                  <a:srgbClr val="302C67"/>
                </a:solidFill>
                <a:latin typeface="DIN2014-Demi"/>
                <a:cs typeface="DIN2014-Demi"/>
              </a:rPr>
              <a:t>ethical</a:t>
            </a:r>
            <a:r>
              <a:rPr dirty="0" sz="2050" spc="40" b="1">
                <a:solidFill>
                  <a:srgbClr val="302C67"/>
                </a:solidFill>
                <a:latin typeface="DIN2014-Demi"/>
                <a:cs typeface="DIN2014-Demi"/>
              </a:rPr>
              <a:t> </a:t>
            </a:r>
            <a:r>
              <a:rPr dirty="0" sz="2050" spc="-10" b="1">
                <a:solidFill>
                  <a:srgbClr val="302C67"/>
                </a:solidFill>
                <a:latin typeface="DIN2014-Demi"/>
                <a:cs typeface="DIN2014-Demi"/>
              </a:rPr>
              <a:t>business approach</a:t>
            </a:r>
            <a:endParaRPr sz="2050">
              <a:latin typeface="DIN2014-Demi"/>
              <a:cs typeface="DIN2014-Dem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9987496" y="5237314"/>
            <a:ext cx="324485" cy="374650"/>
          </a:xfrm>
          <a:custGeom>
            <a:avLst/>
            <a:gdLst/>
            <a:ahLst/>
            <a:cxnLst/>
            <a:rect l="l" t="t" r="r" b="b"/>
            <a:pathLst>
              <a:path w="324484" h="374650">
                <a:moveTo>
                  <a:pt x="324091" y="0"/>
                </a:moveTo>
                <a:lnTo>
                  <a:pt x="0" y="0"/>
                </a:lnTo>
                <a:lnTo>
                  <a:pt x="0" y="88900"/>
                </a:lnTo>
                <a:lnTo>
                  <a:pt x="0" y="374650"/>
                </a:lnTo>
                <a:lnTo>
                  <a:pt x="77355" y="374650"/>
                </a:lnTo>
                <a:lnTo>
                  <a:pt x="77355" y="88900"/>
                </a:lnTo>
                <a:lnTo>
                  <a:pt x="324091" y="88900"/>
                </a:lnTo>
                <a:lnTo>
                  <a:pt x="324091" y="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2346399" y="7583396"/>
            <a:ext cx="324485" cy="88900"/>
          </a:xfrm>
          <a:custGeom>
            <a:avLst/>
            <a:gdLst/>
            <a:ahLst/>
            <a:cxnLst/>
            <a:rect l="l" t="t" r="r" b="b"/>
            <a:pathLst>
              <a:path w="324484" h="88900">
                <a:moveTo>
                  <a:pt x="0" y="88900"/>
                </a:moveTo>
                <a:lnTo>
                  <a:pt x="324091" y="88900"/>
                </a:lnTo>
                <a:lnTo>
                  <a:pt x="324091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2593134" y="7297646"/>
            <a:ext cx="77470" cy="285750"/>
          </a:xfrm>
          <a:custGeom>
            <a:avLst/>
            <a:gdLst/>
            <a:ahLst/>
            <a:cxnLst/>
            <a:rect l="l" t="t" r="r" b="b"/>
            <a:pathLst>
              <a:path w="77470" h="285750">
                <a:moveTo>
                  <a:pt x="0" y="285750"/>
                </a:moveTo>
                <a:lnTo>
                  <a:pt x="77355" y="285750"/>
                </a:lnTo>
                <a:lnTo>
                  <a:pt x="77355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FEF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1871980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FOUR </a:t>
            </a:r>
            <a:r>
              <a:rPr dirty="0" spc="-10"/>
              <a:t>FOCUS AREAS</a:t>
            </a:r>
          </a:p>
        </p:txBody>
      </p:sp>
      <p:pic>
        <p:nvPicPr>
          <p:cNvPr id="21" name="object 2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90" y="3990784"/>
            <a:ext cx="3489991" cy="46452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86461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EXHIBITION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PREPARATION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38787" y="2146628"/>
            <a:ext cx="4278630" cy="4938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BUDGET</a:t>
            </a:r>
            <a:endParaRPr sz="2800">
              <a:latin typeface="DIN 2014"/>
              <a:cs typeface="DIN 2014"/>
            </a:endParaRPr>
          </a:p>
          <a:p>
            <a:pPr marL="316865" marR="627380" indent="-304800">
              <a:lnSpc>
                <a:spcPct val="109700"/>
              </a:lnSpc>
              <a:spcBef>
                <a:spcPts val="121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To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cover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both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the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competition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 spc="-50">
                <a:latin typeface="DIN 2014"/>
                <a:cs typeface="DIN 2014"/>
              </a:rPr>
              <a:t>+ </a:t>
            </a:r>
            <a:r>
              <a:rPr dirty="0" sz="1900">
                <a:latin typeface="DIN 2014"/>
                <a:cs typeface="DIN 2014"/>
              </a:rPr>
              <a:t>exhibition</a:t>
            </a:r>
            <a:r>
              <a:rPr dirty="0" sz="1900" spc="-3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components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of</a:t>
            </a:r>
            <a:r>
              <a:rPr dirty="0" sz="1900" spc="-25">
                <a:latin typeface="DIN 2014"/>
                <a:cs typeface="DIN 2014"/>
              </a:rPr>
              <a:t> </a:t>
            </a:r>
            <a:r>
              <a:rPr dirty="0" sz="1900" b="1" i="1">
                <a:solidFill>
                  <a:srgbClr val="026C6C"/>
                </a:solidFill>
                <a:latin typeface="DIN2014-DemiItalic"/>
                <a:cs typeface="DIN2014-DemiItalic"/>
              </a:rPr>
              <a:t>We</a:t>
            </a:r>
            <a:r>
              <a:rPr dirty="0" sz="1900" spc="-20" b="1" i="1">
                <a:solidFill>
                  <a:srgbClr val="026C6C"/>
                </a:solidFill>
                <a:latin typeface="DIN2014-DemiItalic"/>
                <a:cs typeface="DIN2014-DemiItalic"/>
              </a:rPr>
              <a:t> </a:t>
            </a:r>
            <a:r>
              <a:rPr dirty="0" sz="1900" spc="-25" b="1" i="1">
                <a:solidFill>
                  <a:srgbClr val="026C6C"/>
                </a:solidFill>
                <a:latin typeface="DIN2014-DemiItalic"/>
                <a:cs typeface="DIN2014-DemiItalic"/>
              </a:rPr>
              <a:t>The </a:t>
            </a:r>
            <a:r>
              <a:rPr dirty="0" sz="1900" spc="-10" b="1" i="1">
                <a:solidFill>
                  <a:srgbClr val="026C6C"/>
                </a:solidFill>
                <a:latin typeface="DIN2014-DemiItalic"/>
                <a:cs typeface="DIN2014-DemiItalic"/>
              </a:rPr>
              <a:t>Makers</a:t>
            </a:r>
            <a:endParaRPr sz="1900">
              <a:latin typeface="DIN2014-DemiItalic"/>
              <a:cs typeface="DIN2014-DemiItalic"/>
            </a:endParaRPr>
          </a:p>
          <a:p>
            <a:pPr marL="316865" marR="17272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A clear budget which includes </a:t>
            </a:r>
            <a:r>
              <a:rPr dirty="0" sz="1900" spc="-10">
                <a:latin typeface="DIN 2014"/>
                <a:cs typeface="DIN 2014"/>
              </a:rPr>
              <a:t>leeway </a:t>
            </a:r>
            <a:r>
              <a:rPr dirty="0" sz="1900">
                <a:latin typeface="DIN 2014"/>
                <a:cs typeface="DIN 2014"/>
              </a:rPr>
              <a:t>to</a:t>
            </a:r>
            <a:r>
              <a:rPr dirty="0" sz="1900" spc="-2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cover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unexpected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 spc="-10">
                <a:latin typeface="DIN 2014"/>
                <a:cs typeface="DIN 2014"/>
              </a:rPr>
              <a:t>demands</a:t>
            </a:r>
            <a:endParaRPr sz="1900">
              <a:latin typeface="DIN 2014"/>
              <a:cs typeface="DIN 2014"/>
            </a:endParaRPr>
          </a:p>
          <a:p>
            <a:pPr marL="316865" marR="387350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Covers all aspects of the </a:t>
            </a:r>
            <a:r>
              <a:rPr dirty="0" sz="1900" spc="-10">
                <a:latin typeface="DIN 2014"/>
                <a:cs typeface="DIN 2014"/>
              </a:rPr>
              <a:t>exhibition: </a:t>
            </a:r>
            <a:r>
              <a:rPr dirty="0" sz="1900">
                <a:latin typeface="DIN 2014"/>
                <a:cs typeface="DIN 2014"/>
              </a:rPr>
              <a:t>advertising to </a:t>
            </a:r>
            <a:r>
              <a:rPr dirty="0" sz="1900" spc="-10">
                <a:latin typeface="DIN 2014"/>
                <a:cs typeface="DIN 2014"/>
              </a:rPr>
              <a:t>contractors</a:t>
            </a:r>
            <a:endParaRPr sz="1900">
              <a:latin typeface="DIN 2014"/>
              <a:cs typeface="DIN 2014"/>
            </a:endParaRPr>
          </a:p>
          <a:p>
            <a:pPr marL="316865" marR="5080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Solutions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to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budget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restraints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– </a:t>
            </a:r>
            <a:r>
              <a:rPr dirty="0" sz="1900" spc="-20">
                <a:latin typeface="DIN 2014"/>
                <a:cs typeface="DIN 2014"/>
              </a:rPr>
              <a:t>Loan</a:t>
            </a:r>
            <a:r>
              <a:rPr dirty="0" sz="1900" spc="50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of mannequins from National Gallery </a:t>
            </a:r>
            <a:r>
              <a:rPr dirty="0" sz="1900" spc="-25">
                <a:latin typeface="DIN 2014"/>
                <a:cs typeface="DIN 2014"/>
              </a:rPr>
              <a:t>of </a:t>
            </a:r>
            <a:r>
              <a:rPr dirty="0" sz="1900" spc="-10">
                <a:latin typeface="DIN 2014"/>
                <a:cs typeface="DIN 2014"/>
              </a:rPr>
              <a:t>Victoria</a:t>
            </a:r>
            <a:endParaRPr sz="1900">
              <a:latin typeface="DIN 2014"/>
              <a:cs typeface="DIN 2014"/>
            </a:endParaRPr>
          </a:p>
          <a:p>
            <a:pPr marL="316865" marR="129539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Solution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to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budget restraints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-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Loan </a:t>
            </a:r>
            <a:r>
              <a:rPr dirty="0" sz="1900" spc="-25">
                <a:latin typeface="DIN 2014"/>
                <a:cs typeface="DIN 2014"/>
              </a:rPr>
              <a:t>of </a:t>
            </a:r>
            <a:r>
              <a:rPr dirty="0" sz="1900">
                <a:latin typeface="DIN 2014"/>
                <a:cs typeface="DIN 2014"/>
              </a:rPr>
              <a:t>installation art for gallery and </a:t>
            </a:r>
            <a:r>
              <a:rPr dirty="0" sz="1900" spc="-10">
                <a:latin typeface="DIN 2014"/>
                <a:cs typeface="DIN 2014"/>
              </a:rPr>
              <a:t>foyer </a:t>
            </a:r>
            <a:r>
              <a:rPr dirty="0" sz="1900">
                <a:latin typeface="DIN 2014"/>
                <a:cs typeface="DIN 2014"/>
              </a:rPr>
              <a:t>from </a:t>
            </a:r>
            <a:r>
              <a:rPr dirty="0" sz="1900" spc="-20">
                <a:latin typeface="DIN 2014"/>
                <a:cs typeface="DIN 2014"/>
              </a:rPr>
              <a:t>ACMI</a:t>
            </a:r>
            <a:endParaRPr sz="1900">
              <a:latin typeface="DIN 2014"/>
              <a:cs typeface="DIN 2014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2750" y="2743200"/>
            <a:ext cx="5175250" cy="3175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350000" y="2684855"/>
            <a:ext cx="5795010" cy="37185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71755">
              <a:lnSpc>
                <a:spcPts val="2900"/>
              </a:lnSpc>
              <a:spcBef>
                <a:spcPts val="580"/>
              </a:spcBef>
            </a:pP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PLANNING</a:t>
            </a:r>
            <a:r>
              <a:rPr dirty="0" sz="2800" spc="135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A</a:t>
            </a:r>
            <a:r>
              <a:rPr dirty="0" sz="2800" spc="140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SCHEDULE/PROGRAM/ </a:t>
            </a:r>
            <a:r>
              <a:rPr dirty="0" sz="2800" b="1">
                <a:solidFill>
                  <a:srgbClr val="B6238D"/>
                </a:solidFill>
                <a:latin typeface="DIN 2014"/>
                <a:cs typeface="DIN 2014"/>
              </a:rPr>
              <a:t>EXHIBITION</a:t>
            </a:r>
            <a:r>
              <a:rPr dirty="0" sz="2800" spc="250" b="1">
                <a:solidFill>
                  <a:srgbClr val="B6238D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B6238D"/>
                </a:solidFill>
                <a:latin typeface="DIN 2014"/>
                <a:cs typeface="DIN 2014"/>
              </a:rPr>
              <a:t>DESIGN</a:t>
            </a:r>
            <a:endParaRPr sz="28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14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Exhibition schedule and deadlines set </a:t>
            </a:r>
            <a:r>
              <a:rPr dirty="0" sz="1900" spc="-25">
                <a:latin typeface="DIN 2014"/>
                <a:cs typeface="DIN 2014"/>
              </a:rPr>
              <a:t>up</a:t>
            </a:r>
            <a:endParaRPr sz="1900">
              <a:latin typeface="DIN 2014"/>
              <a:cs typeface="DIN 2014"/>
            </a:endParaRPr>
          </a:p>
          <a:p>
            <a:pPr marL="316865" marR="941705" indent="-304800">
              <a:lnSpc>
                <a:spcPct val="1097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Initial objectives: coordination of website </a:t>
            </a:r>
            <a:r>
              <a:rPr dirty="0" sz="1900" spc="-25">
                <a:latin typeface="DIN 2014"/>
                <a:cs typeface="DIN 2014"/>
              </a:rPr>
              <a:t>and </a:t>
            </a:r>
            <a:r>
              <a:rPr dirty="0" sz="1900">
                <a:latin typeface="DIN 2014"/>
                <a:cs typeface="DIN 2014"/>
              </a:rPr>
              <a:t>advertising </a:t>
            </a:r>
            <a:r>
              <a:rPr dirty="0" sz="1900" spc="-10">
                <a:latin typeface="DIN 2014"/>
                <a:cs typeface="DIN 2014"/>
              </a:rPr>
              <a:t>competition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Firm dates enabled resources to be </a:t>
            </a:r>
            <a:r>
              <a:rPr dirty="0" sz="1900" spc="-10">
                <a:latin typeface="DIN 2014"/>
                <a:cs typeface="DIN 2014"/>
              </a:rPr>
              <a:t>committed</a:t>
            </a:r>
            <a:endParaRPr sz="1900">
              <a:latin typeface="DIN 2014"/>
              <a:cs typeface="DIN 2014"/>
            </a:endParaRPr>
          </a:p>
          <a:p>
            <a:pPr marL="316865" marR="33655" indent="-304800">
              <a:lnSpc>
                <a:spcPct val="1097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Challenge at this stage: Designs not able to be used </a:t>
            </a:r>
            <a:r>
              <a:rPr dirty="0" sz="1900" spc="-25">
                <a:latin typeface="DIN 2014"/>
                <a:cs typeface="DIN 2014"/>
              </a:rPr>
              <a:t>in </a:t>
            </a:r>
            <a:r>
              <a:rPr dirty="0" sz="1900">
                <a:latin typeface="DIN 2014"/>
                <a:cs typeface="DIN 2014"/>
              </a:rPr>
              <a:t>advertising or </a:t>
            </a:r>
            <a:r>
              <a:rPr dirty="0" sz="1900" spc="-10">
                <a:latin typeface="DIN 2014"/>
                <a:cs typeface="DIN 2014"/>
              </a:rPr>
              <a:t>planning</a:t>
            </a:r>
            <a:endParaRPr sz="1900">
              <a:latin typeface="DIN 2014"/>
              <a:cs typeface="DIN 2014"/>
            </a:endParaRPr>
          </a:p>
          <a:p>
            <a:pPr marL="316865" indent="-304800">
              <a:lnSpc>
                <a:spcPct val="100000"/>
              </a:lnSpc>
              <a:spcBef>
                <a:spcPts val="6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900">
                <a:latin typeface="DIN 2014"/>
                <a:cs typeface="DIN 2014"/>
              </a:rPr>
              <a:t>Engagement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of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Design Company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to create</a:t>
            </a:r>
            <a:r>
              <a:rPr dirty="0" sz="1900" spc="-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brand </a:t>
            </a:r>
            <a:r>
              <a:rPr dirty="0" sz="1900" spc="-10">
                <a:latin typeface="DIN 2014"/>
                <a:cs typeface="DIN 2014"/>
              </a:rPr>
              <a:t>guide</a:t>
            </a:r>
            <a:endParaRPr sz="1900">
              <a:latin typeface="DIN 2014"/>
              <a:cs typeface="DIN 2014"/>
            </a:endParaRPr>
          </a:p>
          <a:p>
            <a:pPr marL="316865">
              <a:lnSpc>
                <a:spcPct val="100000"/>
              </a:lnSpc>
              <a:spcBef>
                <a:spcPts val="220"/>
              </a:spcBef>
            </a:pPr>
            <a:r>
              <a:rPr dirty="0" sz="1900">
                <a:latin typeface="DIN 2014"/>
                <a:cs typeface="DIN 2014"/>
              </a:rPr>
              <a:t>=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establishes</a:t>
            </a:r>
            <a:r>
              <a:rPr dirty="0" sz="1900" spc="-10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the</a:t>
            </a:r>
            <a:r>
              <a:rPr dirty="0" sz="1900" spc="-15">
                <a:latin typeface="DIN 2014"/>
                <a:cs typeface="DIN 2014"/>
              </a:rPr>
              <a:t> </a:t>
            </a:r>
            <a:r>
              <a:rPr dirty="0" sz="1900">
                <a:latin typeface="DIN 2014"/>
                <a:cs typeface="DIN 2014"/>
              </a:rPr>
              <a:t>exhibition’s</a:t>
            </a:r>
            <a:r>
              <a:rPr dirty="0" sz="1900" spc="-10">
                <a:latin typeface="DIN 2014"/>
                <a:cs typeface="DIN 2014"/>
              </a:rPr>
              <a:t> ‘look’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86461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EXHIBITION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PREPARATION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2825" y="6476063"/>
            <a:ext cx="3003162" cy="26679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2023-07-17T03:37:39Z</dcterms:created>
  <dcterms:modified xsi:type="dcterms:W3CDTF">2023-07-17T03:37:39Z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2023-07-17T00:00:00Z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2023-07-17T00:00:00Z</vt:filetime>
  </property>
</Properties>
</file>